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35DFCB3-AED8-47FD-8E0A-7414B526AB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BD447C1-3983-4F6D-9DB6-72E2A4C0B626}" type="datetimeFigureOut">
              <a:rPr lang="en-US" smtClean="0"/>
              <a:t>9/10/2023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Venous and Lymphatic Disease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Asociative Proffesor Dr Marko Spasic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622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Diagnosis of Deep Vein Thrombosis (DVT)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>
                <a:latin typeface="Palatino Linotype" pitchFamily="18" charset="0"/>
              </a:rPr>
              <a:t>Impedance </a:t>
            </a:r>
            <a:r>
              <a:rPr lang="en-US" b="1" dirty="0" err="1">
                <a:latin typeface="Palatino Linotype" pitchFamily="18" charset="0"/>
              </a:rPr>
              <a:t>Plethysmography</a:t>
            </a:r>
            <a:r>
              <a:rPr lang="en-US" b="1" dirty="0">
                <a:latin typeface="Palatino Linotype" pitchFamily="18" charset="0"/>
              </a:rPr>
              <a:t> (IPG):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Previously primary method before DUS.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Measures electrical resistance changes from blood volume variations.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83% sensitivity for proximal DVT; low detection for calf vein DVT.</a:t>
            </a:r>
          </a:p>
          <a:p>
            <a:r>
              <a:rPr lang="en-US" b="1" dirty="0">
                <a:latin typeface="Palatino Linotype" pitchFamily="18" charset="0"/>
              </a:rPr>
              <a:t>Iodine-125 Fibrinogen Uptake (FUT):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Involves IV radioactive fibrinogen administration.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Increased uptake suggests thrombus.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Limited by high background radiation and recent surgeries/inflammations.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73% sensitivity, 71% specificity; now of historic interest.</a:t>
            </a:r>
          </a:p>
          <a:p>
            <a:r>
              <a:rPr lang="en-US" b="1" dirty="0">
                <a:latin typeface="Palatino Linotype" pitchFamily="18" charset="0"/>
              </a:rPr>
              <a:t>Venography: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The gold standard for DVT diagnosis.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Radiopaque contrast injection in foot vein; radiographs taken.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Positive: Failure to fill deep system or discrete filling defects.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Rarely used due to invasiveness and risk; still used in DVT prophylaxis research.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95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VTE Treatment: Focus on Antithrombotic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VTE Treatment Goals: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Prevent PE-associated mortality and morbidity.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Prevent </a:t>
            </a:r>
            <a:r>
              <a:rPr lang="en-US" dirty="0" err="1">
                <a:latin typeface="Palatino Linotype" pitchFamily="18" charset="0"/>
              </a:rPr>
              <a:t>postthrombotic</a:t>
            </a:r>
            <a:r>
              <a:rPr lang="en-US" dirty="0">
                <a:latin typeface="Palatino Linotype" pitchFamily="18" charset="0"/>
              </a:rPr>
              <a:t> syndrome (PTS).</a:t>
            </a:r>
          </a:p>
          <a:p>
            <a:r>
              <a:rPr lang="en-US" b="1" dirty="0">
                <a:latin typeface="Palatino Linotype" pitchFamily="18" charset="0"/>
              </a:rPr>
              <a:t>Initiation: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Antithrombotic therapy with IV/SC unfractionated heparin or SC low molecular weight heparin.</a:t>
            </a:r>
          </a:p>
          <a:p>
            <a:pPr lvl="1"/>
            <a:r>
              <a:rPr lang="en-US" dirty="0" err="1">
                <a:latin typeface="Palatino Linotype" pitchFamily="18" charset="0"/>
              </a:rPr>
              <a:t>Fondaparinux</a:t>
            </a:r>
            <a:r>
              <a:rPr lang="en-US" dirty="0">
                <a:latin typeface="Palatino Linotype" pitchFamily="18" charset="0"/>
              </a:rPr>
              <a:t> as an alternative.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Transition to oral vitamin K antagonist like sodium warfarin.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New oral anticoagulants approved by FDA; no lab monitoring needed.</a:t>
            </a:r>
          </a:p>
          <a:p>
            <a:r>
              <a:rPr lang="en-US" b="1" dirty="0">
                <a:latin typeface="Palatino Linotype" pitchFamily="18" charset="0"/>
              </a:rPr>
              <a:t>Unfractionated Heparin (UFH):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Binds to </a:t>
            </a:r>
            <a:r>
              <a:rPr lang="en-US" dirty="0" err="1">
                <a:latin typeface="Palatino Linotype" pitchFamily="18" charset="0"/>
              </a:rPr>
              <a:t>antithrombin</a:t>
            </a:r>
            <a:r>
              <a:rPr lang="en-US" dirty="0">
                <a:latin typeface="Palatino Linotype" pitchFamily="18" charset="0"/>
              </a:rPr>
              <a:t>; inhibits factors in coagulation cascade.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IV therapy most common; SC route available.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Monitoring: </a:t>
            </a:r>
            <a:r>
              <a:rPr lang="en-US" dirty="0" err="1">
                <a:latin typeface="Palatino Linotype" pitchFamily="18" charset="0"/>
              </a:rPr>
              <a:t>aPTT</a:t>
            </a:r>
            <a:r>
              <a:rPr lang="en-US" dirty="0">
                <a:latin typeface="Palatino Linotype" pitchFamily="18" charset="0"/>
              </a:rPr>
              <a:t> every 6 hours.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Risks: Hemorrhage, HIT, osteopenia.</a:t>
            </a:r>
          </a:p>
          <a:p>
            <a:r>
              <a:rPr lang="en-US" b="1" dirty="0">
                <a:latin typeface="Palatino Linotype" pitchFamily="18" charset="0"/>
              </a:rPr>
              <a:t>Complication Management: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UFH overdose: Protamine sulfate.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Heparin-induced thrombocytopenia (HIT): Cease all heparin, monitor platelet counts.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70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VTE Treatment: Focus on Antithrombotic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LMWHs Overview: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Derived from porcine UFH.</a:t>
            </a:r>
          </a:p>
          <a:p>
            <a:pPr lvl="1"/>
            <a:r>
              <a:rPr lang="en-US" dirty="0">
                <a:latin typeface="Palatino Linotype" pitchFamily="18" charset="0"/>
              </a:rPr>
              <a:t>Binds to </a:t>
            </a:r>
            <a:r>
              <a:rPr lang="en-US" dirty="0" err="1">
                <a:latin typeface="Palatino Linotype" pitchFamily="18" charset="0"/>
              </a:rPr>
              <a:t>antithrombin</a:t>
            </a:r>
            <a:r>
              <a:rPr lang="en-US" dirty="0">
                <a:latin typeface="Palatino Linotype" pitchFamily="18" charset="0"/>
              </a:rPr>
              <a:t>; mainly inhibits factor </a:t>
            </a:r>
            <a:r>
              <a:rPr lang="en-US" dirty="0" err="1">
                <a:latin typeface="Palatino Linotype" pitchFamily="18" charset="0"/>
              </a:rPr>
              <a:t>Xa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Improved bioavailability, longer half-lives (4-6 hours) vs. UFH.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Limited lab monitoring required; exceptions include renal insufficiency, obesity, pediatrics, pregnancy.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Decreased rates of </a:t>
            </a:r>
            <a:r>
              <a:rPr lang="en-US" dirty="0" err="1">
                <a:latin typeface="Palatino Linotype" pitchFamily="18" charset="0"/>
              </a:rPr>
              <a:t>HAAb</a:t>
            </a:r>
            <a:r>
              <a:rPr lang="en-US" dirty="0">
                <a:latin typeface="Palatino Linotype" pitchFamily="18" charset="0"/>
              </a:rPr>
              <a:t> formation and HIT; no cross-treatment with UFH in HIT cases.</a:t>
            </a:r>
          </a:p>
          <a:p>
            <a:r>
              <a:rPr lang="en-US" b="1" dirty="0">
                <a:latin typeface="Palatino Linotype" pitchFamily="18" charset="0"/>
              </a:rPr>
              <a:t>Advantages: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Reduced thrombotic complications, bleeding, and mortality.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Enables outpatient VTE treatment; reduced hospital stay.</a:t>
            </a:r>
          </a:p>
          <a:p>
            <a:r>
              <a:rPr lang="en-US" b="1" dirty="0" err="1">
                <a:latin typeface="Palatino Linotype" pitchFamily="18" charset="0"/>
              </a:rPr>
              <a:t>Fondaparinux</a:t>
            </a:r>
            <a:r>
              <a:rPr lang="en-US" b="1" dirty="0">
                <a:latin typeface="Palatino Linotype" pitchFamily="18" charset="0"/>
              </a:rPr>
              <a:t>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FDA-approved synthetic </a:t>
            </a:r>
            <a:r>
              <a:rPr lang="en-US" dirty="0" err="1">
                <a:latin typeface="Palatino Linotype" pitchFamily="18" charset="0"/>
              </a:rPr>
              <a:t>pentasaccharide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Binds </a:t>
            </a:r>
            <a:r>
              <a:rPr lang="en-US" dirty="0" err="1">
                <a:latin typeface="Palatino Linotype" pitchFamily="18" charset="0"/>
              </a:rPr>
              <a:t>antithrombin</a:t>
            </a:r>
            <a:r>
              <a:rPr lang="en-US" dirty="0">
                <a:latin typeface="Palatino Linotype" pitchFamily="18" charset="0"/>
              </a:rPr>
              <a:t>; inhibits factor </a:t>
            </a:r>
            <a:r>
              <a:rPr lang="en-US" dirty="0" err="1">
                <a:latin typeface="Palatino Linotype" pitchFamily="18" charset="0"/>
              </a:rPr>
              <a:t>Xa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Weight-based dosing; half-life ~17 hours.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Comparable efficacy to LMWHs and IV UFH.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559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VTE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Direct Thrombin Inhibitors (DTIs):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Agents: Parenteral (recombinant </a:t>
            </a:r>
            <a:r>
              <a:rPr lang="en-US" dirty="0" err="1">
                <a:latin typeface="Palatino Linotype" pitchFamily="18" charset="0"/>
              </a:rPr>
              <a:t>hirudin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argatroban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bivalirudin</a:t>
            </a:r>
            <a:r>
              <a:rPr lang="en-US" dirty="0">
                <a:latin typeface="Palatino Linotype" pitchFamily="18" charset="0"/>
              </a:rPr>
              <a:t>); Oral (</a:t>
            </a:r>
            <a:r>
              <a:rPr lang="en-US" dirty="0" err="1">
                <a:latin typeface="Palatino Linotype" pitchFamily="18" charset="0"/>
              </a:rPr>
              <a:t>dabigatran</a:t>
            </a:r>
            <a:r>
              <a:rPr lang="en-US" dirty="0">
                <a:latin typeface="Palatino Linotype" pitchFamily="18" charset="0"/>
              </a:rPr>
              <a:t>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Action: Bind to thrombin; inhibit fibrinogen → fibrin conversion.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Applications: HIT treatment &amp; prophylaxis, VTE therapy.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Special Notes:</a:t>
            </a:r>
          </a:p>
          <a:p>
            <a:pPr lvl="2"/>
            <a:r>
              <a:rPr lang="en-US" dirty="0" err="1">
                <a:latin typeface="Palatino Linotype" pitchFamily="18" charset="0"/>
              </a:rPr>
              <a:t>Dabigatran</a:t>
            </a:r>
            <a:r>
              <a:rPr lang="en-US" dirty="0">
                <a:latin typeface="Palatino Linotype" pitchFamily="18" charset="0"/>
              </a:rPr>
              <a:t>: FDA-approved for VTE treatment; not recommended for BMI ≥40 kg/m^2 or ≥120 kg; reversed with </a:t>
            </a:r>
            <a:r>
              <a:rPr lang="en-US" dirty="0" err="1">
                <a:latin typeface="Palatino Linotype" pitchFamily="18" charset="0"/>
              </a:rPr>
              <a:t>idarucizumab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2"/>
            <a:r>
              <a:rPr lang="en-US" dirty="0" err="1">
                <a:latin typeface="Palatino Linotype" pitchFamily="18" charset="0"/>
              </a:rPr>
              <a:t>Argatroban</a:t>
            </a:r>
            <a:r>
              <a:rPr lang="en-US" dirty="0">
                <a:latin typeface="Palatino Linotype" pitchFamily="18" charset="0"/>
              </a:rPr>
              <a:t>: No reversal agent; dose adjustments for hepatic impairment.</a:t>
            </a:r>
          </a:p>
          <a:p>
            <a:r>
              <a:rPr lang="en-US" b="1" dirty="0">
                <a:latin typeface="Palatino Linotype" pitchFamily="18" charset="0"/>
              </a:rPr>
              <a:t>Direct Factor </a:t>
            </a:r>
            <a:r>
              <a:rPr lang="en-US" b="1" dirty="0" err="1">
                <a:latin typeface="Palatino Linotype" pitchFamily="18" charset="0"/>
              </a:rPr>
              <a:t>Xa</a:t>
            </a:r>
            <a:r>
              <a:rPr lang="en-US" b="1" dirty="0">
                <a:latin typeface="Palatino Linotype" pitchFamily="18" charset="0"/>
              </a:rPr>
              <a:t> Inhibitors: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Agents: </a:t>
            </a:r>
            <a:r>
              <a:rPr lang="en-US" dirty="0" err="1">
                <a:latin typeface="Palatino Linotype" pitchFamily="18" charset="0"/>
              </a:rPr>
              <a:t>Rivaroxaban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Apixiban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Edoxaban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Action: Inactivate circulating &amp; thrombus-bound factor </a:t>
            </a:r>
            <a:r>
              <a:rPr lang="en-US" dirty="0" err="1">
                <a:latin typeface="Palatino Linotype" pitchFamily="18" charset="0"/>
              </a:rPr>
              <a:t>Xa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Applications: VTE treatment &amp; prophylaxis; post-operative prophylaxis.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Special Notes:</a:t>
            </a:r>
          </a:p>
          <a:p>
            <a:pPr lvl="2"/>
            <a:r>
              <a:rPr lang="en-US" dirty="0">
                <a:latin typeface="Palatino Linotype" pitchFamily="18" charset="0"/>
              </a:rPr>
              <a:t>No specific reversal; </a:t>
            </a:r>
            <a:r>
              <a:rPr lang="en-US" dirty="0" err="1">
                <a:latin typeface="Palatino Linotype" pitchFamily="18" charset="0"/>
              </a:rPr>
              <a:t>prothrombin</a:t>
            </a:r>
            <a:r>
              <a:rPr lang="en-US" dirty="0">
                <a:latin typeface="Palatino Linotype" pitchFamily="18" charset="0"/>
              </a:rPr>
              <a:t> complex concentrate for severe hemorrhage.</a:t>
            </a:r>
          </a:p>
          <a:p>
            <a:pPr lvl="2"/>
            <a:r>
              <a:rPr lang="en-US" dirty="0">
                <a:latin typeface="Palatino Linotype" pitchFamily="18" charset="0"/>
              </a:rPr>
              <a:t>Renal/hepatic insufficiency &amp; obesity considerations.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616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VTE </a:t>
            </a:r>
            <a:r>
              <a:rPr lang="en-US" dirty="0" smtClean="0"/>
              <a:t>Treatment</a:t>
            </a:r>
            <a:r>
              <a:rPr lang="sr-Latn-RS" dirty="0"/>
              <a:t>: Vitamin K antagonists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Mechanism of Action: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Warfarin inhibits vitamin K-dependent clotting factors II, VII, IX, X, proteins C and 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Full effect in several days; steady-state reached in 4-5 days.</a:t>
            </a:r>
          </a:p>
          <a:p>
            <a:r>
              <a:rPr lang="en-US" b="1" dirty="0">
                <a:latin typeface="Palatino Linotype" pitchFamily="18" charset="0"/>
              </a:rPr>
              <a:t>Monitoring &amp; Dosing: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Monitored by INR; target range: 2.0-3.0.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Initial dose: 5-10 mg, adjustments for certain populations.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Duration varies: provoked vs. unprovoked VTE, DVT location, presence of malignancy/thrombophilia.</a:t>
            </a:r>
          </a:p>
          <a:p>
            <a:r>
              <a:rPr lang="en-US" b="1" dirty="0">
                <a:latin typeface="Palatino Linotype" pitchFamily="18" charset="0"/>
              </a:rPr>
              <a:t>Efficacy &amp; Recommendations: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Short-term therapy (4-6 weeks) in proximal DVT leads to higher VTE recurrence.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3 months of therapy recommended for DVT with transient risk factors.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Extended-duration beneficial for idiopathic DVT; significant reduction in recurrent VTE.</a:t>
            </a:r>
          </a:p>
          <a:p>
            <a:r>
              <a:rPr lang="en-US" b="1" dirty="0">
                <a:latin typeface="Palatino Linotype" pitchFamily="18" charset="0"/>
              </a:rPr>
              <a:t>Complications &amp; Management: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Main risk: hemorrhage, linked to INR level.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Reversal strategies: adjust dose, vitamin K, fresh frozen plasma, or specific concentrates.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Rare complications: skin necrosis, limb gangrene, more common in females</a:t>
            </a:r>
            <a:r>
              <a:rPr lang="en-US" dirty="0" smtClean="0">
                <a:latin typeface="Palatino Linotype" pitchFamily="18" charset="0"/>
              </a:rPr>
              <a:t>.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09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Thrombolysis in Proximal DVT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Approaches to Thrombolysis: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Systemic thrombolysis</a:t>
            </a:r>
          </a:p>
          <a:p>
            <a:pPr lvl="1"/>
            <a:r>
              <a:rPr lang="en-US" dirty="0">
                <a:latin typeface="Palatino Linotype" pitchFamily="18" charset="0"/>
              </a:rPr>
              <a:t>Catheter-Directed Thrombolysis (CDT) - more rapid symptom relief &amp; reduced PTS development.</a:t>
            </a:r>
          </a:p>
          <a:p>
            <a:r>
              <a:rPr lang="en-US" b="1" dirty="0">
                <a:latin typeface="Palatino Linotype" pitchFamily="18" charset="0"/>
              </a:rPr>
              <a:t>Thrombolytic Agents: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Include: streptokinase, </a:t>
            </a:r>
            <a:r>
              <a:rPr lang="en-US" dirty="0" err="1">
                <a:latin typeface="Palatino Linotype" pitchFamily="18" charset="0"/>
              </a:rPr>
              <a:t>urokinase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alteplase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reteplase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tenecteplase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Mechanism: Convert plasminogen to plasmin, degrading fibrin.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Differ in half-lives, lytic state potential, antigenicity, &amp; FDA-approved uses.</a:t>
            </a:r>
          </a:p>
          <a:p>
            <a:r>
              <a:rPr lang="en-US" b="1" dirty="0">
                <a:latin typeface="Palatino Linotype" pitchFamily="18" charset="0"/>
              </a:rPr>
              <a:t>Efficacy &amp; Risks: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Systemic thrombolysis: improved clot </a:t>
            </a:r>
            <a:r>
              <a:rPr lang="en-US" dirty="0" err="1">
                <a:latin typeface="Palatino Linotype" pitchFamily="18" charset="0"/>
              </a:rPr>
              <a:t>lysis</a:t>
            </a:r>
            <a:r>
              <a:rPr lang="en-US" dirty="0">
                <a:latin typeface="Palatino Linotype" pitchFamily="18" charset="0"/>
              </a:rPr>
              <a:t> &amp; reduced PTS but increased bleeding risk.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CDT: direct lytic agent delivery, sometimes combined with catheter-based methods (e.g., </a:t>
            </a:r>
            <a:r>
              <a:rPr lang="en-US" dirty="0" err="1">
                <a:latin typeface="Palatino Linotype" pitchFamily="18" charset="0"/>
              </a:rPr>
              <a:t>AngioJet</a:t>
            </a:r>
            <a:r>
              <a:rPr lang="en-US" dirty="0">
                <a:latin typeface="Palatino Linotype" pitchFamily="18" charset="0"/>
              </a:rPr>
              <a:t>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Results vary across studies; some show significant benefit while others don't.</a:t>
            </a:r>
          </a:p>
          <a:p>
            <a:r>
              <a:rPr lang="en-US" b="1" dirty="0">
                <a:latin typeface="Palatino Linotype" pitchFamily="18" charset="0"/>
              </a:rPr>
              <a:t>Contraindications: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Recent ischemic/hemorrhagic strokes, recent surgeries, intracranial neoplasm, active bleeding, etc.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65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Inferior Vena </a:t>
            </a:r>
            <a:r>
              <a:rPr lang="en-US" b="1" dirty="0" err="1"/>
              <a:t>Caval</a:t>
            </a:r>
            <a:r>
              <a:rPr lang="en-US" b="1" dirty="0"/>
              <a:t> (IVC)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Introduction &amp; Design: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Introduced with the </a:t>
            </a:r>
            <a:r>
              <a:rPr lang="en-US" dirty="0" err="1">
                <a:latin typeface="Palatino Linotype" pitchFamily="18" charset="0"/>
              </a:rPr>
              <a:t>Kimray</a:t>
            </a:r>
            <a:r>
              <a:rPr lang="en-US" dirty="0">
                <a:latin typeface="Palatino Linotype" pitchFamily="18" charset="0"/>
              </a:rPr>
              <a:t>-Greenfield filter in 1973.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Prevent pulmonary emboli &amp; maintain venous blood flow in the IVC.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Now placed </a:t>
            </a:r>
            <a:r>
              <a:rPr lang="en-US" dirty="0" err="1">
                <a:latin typeface="Palatino Linotype" pitchFamily="18" charset="0"/>
              </a:rPr>
              <a:t>percutaneously</a:t>
            </a:r>
            <a:r>
              <a:rPr lang="en-US" dirty="0">
                <a:latin typeface="Palatino Linotype" pitchFamily="18" charset="0"/>
              </a:rPr>
              <a:t> under fluoroscopic or ultrasound guidance.</a:t>
            </a:r>
          </a:p>
          <a:p>
            <a:r>
              <a:rPr lang="en-US" b="1" dirty="0">
                <a:latin typeface="Palatino Linotype" pitchFamily="18" charset="0"/>
              </a:rPr>
              <a:t>Indications: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Contraindications to anticoagulation or complications from anticoagulation.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Recurrent DVT/PE despite adequate anticoagulation.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Severe pulmonary hypertension.</a:t>
            </a:r>
          </a:p>
          <a:p>
            <a:r>
              <a:rPr lang="en-US" b="1" dirty="0">
                <a:latin typeface="Palatino Linotype" pitchFamily="18" charset="0"/>
              </a:rPr>
              <a:t>Effects &amp; Complications: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Doesn't prolong survival but reduces PE rate.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Increased rate of recurrent DVT.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Acute: insertion site thrombosis/bleeding, filter misplacement.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Late: IVC thrombosis, DVT, breaking, migration, filter erosion.</a:t>
            </a:r>
          </a:p>
          <a:p>
            <a:r>
              <a:rPr lang="en-US" b="1" dirty="0">
                <a:latin typeface="Palatino Linotype" pitchFamily="18" charset="0"/>
              </a:rPr>
              <a:t>FDA Recommendations: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Remove IVC filters when no longer needed.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Suggested removal within 29-54 days after implantation.</a:t>
            </a:r>
          </a:p>
          <a:p>
            <a:r>
              <a:rPr lang="en-US" b="1" dirty="0">
                <a:latin typeface="Palatino Linotype" pitchFamily="18" charset="0"/>
              </a:rPr>
              <a:t>Removable IVC Filters: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Potentially removable for months post-implantation.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Removal methods vary, including laser-assisted or open surgical techniques</a:t>
            </a:r>
            <a:r>
              <a:rPr lang="en-US" dirty="0" smtClean="0">
                <a:latin typeface="Palatino Linotype" pitchFamily="18" charset="0"/>
              </a:rPr>
              <a:t>.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905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Operative Venous </a:t>
            </a:r>
            <a:r>
              <a:rPr lang="en-US" b="1" dirty="0" err="1"/>
              <a:t>Thrombectomy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Indications: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Acute </a:t>
            </a:r>
            <a:r>
              <a:rPr lang="en-US" dirty="0" err="1">
                <a:latin typeface="Palatino Linotype" pitchFamily="18" charset="0"/>
              </a:rPr>
              <a:t>iliofemoral</a:t>
            </a:r>
            <a:r>
              <a:rPr lang="en-US" dirty="0">
                <a:latin typeface="Palatino Linotype" pitchFamily="18" charset="0"/>
              </a:rPr>
              <a:t> DVT with complications: worsening under anticoagulation, </a:t>
            </a:r>
            <a:r>
              <a:rPr lang="en-US" dirty="0" err="1">
                <a:latin typeface="Palatino Linotype" pitchFamily="18" charset="0"/>
              </a:rPr>
              <a:t>phlegmasia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cerulea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dolens</a:t>
            </a:r>
            <a:r>
              <a:rPr lang="en-US" dirty="0">
                <a:latin typeface="Palatino Linotype" pitchFamily="18" charset="0"/>
              </a:rPr>
              <a:t>, impending venous gangrene.</a:t>
            </a:r>
          </a:p>
          <a:p>
            <a:r>
              <a:rPr lang="en-US" b="1" dirty="0">
                <a:latin typeface="Palatino Linotype" pitchFamily="18" charset="0"/>
              </a:rPr>
              <a:t>Procedure Steps: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 err="1">
                <a:latin typeface="Palatino Linotype" pitchFamily="18" charset="0"/>
              </a:rPr>
              <a:t>Fasciotomy</a:t>
            </a:r>
            <a:r>
              <a:rPr lang="en-US" dirty="0">
                <a:latin typeface="Palatino Linotype" pitchFamily="18" charset="0"/>
              </a:rPr>
              <a:t> in </a:t>
            </a:r>
            <a:r>
              <a:rPr lang="en-US" dirty="0" err="1">
                <a:latin typeface="Palatino Linotype" pitchFamily="18" charset="0"/>
              </a:rPr>
              <a:t>phlegmasia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cerulea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dolens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Longitudinal </a:t>
            </a:r>
            <a:r>
              <a:rPr lang="en-US" dirty="0" err="1">
                <a:latin typeface="Palatino Linotype" pitchFamily="18" charset="0"/>
              </a:rPr>
              <a:t>venotomy</a:t>
            </a:r>
            <a:r>
              <a:rPr lang="en-US" dirty="0">
                <a:latin typeface="Palatino Linotype" pitchFamily="18" charset="0"/>
              </a:rPr>
              <a:t> in common femoral vein, thrombus removal via venous balloon </a:t>
            </a:r>
            <a:r>
              <a:rPr lang="en-US" dirty="0" err="1">
                <a:latin typeface="Palatino Linotype" pitchFamily="18" charset="0"/>
              </a:rPr>
              <a:t>embolectomy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Application of tight rubber elastic wrap from foot to thigh.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If needed: IVC exposure &amp; control, thrombus removal, angioplasty, stenting.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Postoperative: </a:t>
            </a:r>
            <a:r>
              <a:rPr lang="en-US" dirty="0" err="1">
                <a:latin typeface="Palatino Linotype" pitchFamily="18" charset="0"/>
              </a:rPr>
              <a:t>arteriovenous</a:t>
            </a:r>
            <a:r>
              <a:rPr lang="en-US" dirty="0">
                <a:latin typeface="Palatino Linotype" pitchFamily="18" charset="0"/>
              </a:rPr>
              <a:t> fistula creation, heparin administration, 6-months warfarin.</a:t>
            </a:r>
          </a:p>
          <a:p>
            <a:r>
              <a:rPr lang="en-US" b="1" dirty="0">
                <a:latin typeface="Palatino Linotype" pitchFamily="18" charset="0"/>
              </a:rPr>
              <a:t>Outcomes &amp; Complications: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PE in up to 20%, death in &lt;1%.</a:t>
            </a:r>
          </a:p>
          <a:p>
            <a:pPr lvl="1"/>
            <a:r>
              <a:rPr lang="en-US" dirty="0">
                <a:latin typeface="Palatino Linotype" pitchFamily="18" charset="0"/>
              </a:rPr>
              <a:t>5-year </a:t>
            </a:r>
            <a:r>
              <a:rPr lang="en-US" dirty="0" err="1">
                <a:latin typeface="Palatino Linotype" pitchFamily="18" charset="0"/>
              </a:rPr>
              <a:t>valvular</a:t>
            </a:r>
            <a:r>
              <a:rPr lang="en-US" dirty="0">
                <a:latin typeface="Palatino Linotype" pitchFamily="18" charset="0"/>
              </a:rPr>
              <a:t> competence: 80%, 10-year: 56%.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Compression stockings for 1 year post-op.</a:t>
            </a:r>
          </a:p>
          <a:p>
            <a:r>
              <a:rPr lang="en-US" b="1" dirty="0">
                <a:latin typeface="Palatino Linotype" pitchFamily="18" charset="0"/>
              </a:rPr>
              <a:t>Pulmonary </a:t>
            </a:r>
            <a:r>
              <a:rPr lang="en-US" b="1" dirty="0" err="1">
                <a:latin typeface="Palatino Linotype" pitchFamily="18" charset="0"/>
              </a:rPr>
              <a:t>Embolectomy</a:t>
            </a:r>
            <a:r>
              <a:rPr lang="en-US" b="1" dirty="0">
                <a:latin typeface="Palatino Linotype" pitchFamily="18" charset="0"/>
              </a:rPr>
              <a:t>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Rarely indicated, used when thrombolysis fails.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Mortality: 20-40%.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Catheter-based techniques: mechanical thrombus fragmentation or suction </a:t>
            </a:r>
            <a:r>
              <a:rPr lang="en-US" dirty="0" err="1">
                <a:latin typeface="Palatino Linotype" pitchFamily="18" charset="0"/>
              </a:rPr>
              <a:t>embolectomy</a:t>
            </a:r>
            <a:r>
              <a:rPr lang="en-US" dirty="0" smtClean="0">
                <a:latin typeface="Palatino Linotype" pitchFamily="18" charset="0"/>
              </a:rPr>
              <a:t>.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050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VTE Prophylaxis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Significance: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Major surgeries increase perioperative DVT risk.</a:t>
            </a:r>
          </a:p>
          <a:p>
            <a:pPr lvl="1"/>
            <a:r>
              <a:rPr lang="en-US" dirty="0">
                <a:latin typeface="Palatino Linotype" pitchFamily="18" charset="0"/>
              </a:rPr>
              <a:t>1/3 of 150,000–200,000 VTE deaths/year in US post-surgery.</a:t>
            </a:r>
          </a:p>
          <a:p>
            <a:r>
              <a:rPr lang="en-US" b="1" dirty="0">
                <a:latin typeface="Palatino Linotype" pitchFamily="18" charset="0"/>
              </a:rPr>
              <a:t>Methods: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b="1" dirty="0">
                <a:latin typeface="Palatino Linotype" pitchFamily="18" charset="0"/>
              </a:rPr>
              <a:t>Pharmacologic:</a:t>
            </a:r>
            <a:r>
              <a:rPr lang="en-US" dirty="0">
                <a:latin typeface="Palatino Linotype" pitchFamily="18" charset="0"/>
              </a:rPr>
              <a:t> UFH, LMWH, synthetic </a:t>
            </a:r>
            <a:r>
              <a:rPr lang="en-US" dirty="0" err="1">
                <a:latin typeface="Palatino Linotype" pitchFamily="18" charset="0"/>
              </a:rPr>
              <a:t>pentasaccharides</a:t>
            </a:r>
            <a:r>
              <a:rPr lang="en-US" dirty="0">
                <a:latin typeface="Palatino Linotype" pitchFamily="18" charset="0"/>
              </a:rPr>
              <a:t>, vitamin K antagonists.</a:t>
            </a:r>
          </a:p>
          <a:p>
            <a:pPr lvl="1"/>
            <a:r>
              <a:rPr lang="en-US" b="1" dirty="0">
                <a:latin typeface="Palatino Linotype" pitchFamily="18" charset="0"/>
              </a:rPr>
              <a:t>Mechanical:</a:t>
            </a:r>
            <a:r>
              <a:rPr lang="en-US" dirty="0">
                <a:latin typeface="Palatino Linotype" pitchFamily="18" charset="0"/>
              </a:rPr>
              <a:t> Intermittent pneumatic compression (IPC), compression stockings.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Aspirin alone: not adequate for DVT prophylaxis.</a:t>
            </a:r>
          </a:p>
          <a:p>
            <a:r>
              <a:rPr lang="en-US" b="1" dirty="0">
                <a:latin typeface="Palatino Linotype" pitchFamily="18" charset="0"/>
              </a:rPr>
              <a:t>Risk Stratification: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Rogers and </a:t>
            </a:r>
            <a:r>
              <a:rPr lang="en-US" dirty="0" err="1">
                <a:latin typeface="Palatino Linotype" pitchFamily="18" charset="0"/>
              </a:rPr>
              <a:t>Caprini</a:t>
            </a:r>
            <a:r>
              <a:rPr lang="en-US" dirty="0">
                <a:latin typeface="Palatino Linotype" pitchFamily="18" charset="0"/>
              </a:rPr>
              <a:t> scores to determine thrombosis risk.</a:t>
            </a:r>
          </a:p>
          <a:p>
            <a:pPr lvl="1"/>
            <a:r>
              <a:rPr lang="en-US" dirty="0">
                <a:latin typeface="Palatino Linotype" pitchFamily="18" charset="0"/>
              </a:rPr>
              <a:t>Very Low to High risk categorization, defining prophylaxis approach (e.g., ambulation, mechanical, LMWH, UFH).</a:t>
            </a:r>
          </a:p>
          <a:p>
            <a:r>
              <a:rPr lang="en-US" b="1" dirty="0">
                <a:latin typeface="Palatino Linotype" pitchFamily="18" charset="0"/>
              </a:rPr>
              <a:t>Noteworthy Points: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LMWH &amp; UFH: reduce VTE risk by 60–70%; different bleeding risks.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IVC filters: proposed for specific high-risk groups; ACCP recommends only with DVT &amp; contraindication to anticoagulation.</a:t>
            </a:r>
          </a:p>
          <a:p>
            <a:r>
              <a:rPr lang="en-US" b="1" dirty="0">
                <a:latin typeface="Palatino Linotype" pitchFamily="18" charset="0"/>
              </a:rPr>
              <a:t>Key Consideration: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Careful follow-up essential for removable IVC filters.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95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Superficial Vein Thrombophlebitis (SVT)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834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Venous Anatomy &amp;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33528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Veins return deoxygenated blood to the heart.</a:t>
            </a:r>
          </a:p>
          <a:p>
            <a:r>
              <a:rPr lang="en-US" dirty="0">
                <a:latin typeface="Palatino Linotype" pitchFamily="18" charset="0"/>
              </a:rPr>
              <a:t>Blood flow influenced by gravity, venous valves, cardiac &amp; respiratory cycles, muscle pumps.</a:t>
            </a:r>
          </a:p>
          <a:p>
            <a:r>
              <a:rPr lang="en-US" dirty="0">
                <a:latin typeface="Palatino Linotype" pitchFamily="18" charset="0"/>
              </a:rPr>
              <a:t>Veins: thin-walled, distensible, collapsible.</a:t>
            </a:r>
          </a:p>
          <a:p>
            <a:pPr lvl="1"/>
            <a:r>
              <a:rPr lang="en-US" b="1" dirty="0">
                <a:latin typeface="Palatino Linotype" pitchFamily="18" charset="0"/>
              </a:rPr>
              <a:t>Structure:</a:t>
            </a:r>
            <a:endParaRPr lang="en-US" dirty="0">
              <a:latin typeface="Palatino Linotype" pitchFamily="18" charset="0"/>
            </a:endParaRPr>
          </a:p>
          <a:p>
            <a:pPr lvl="2"/>
            <a:r>
              <a:rPr lang="en-US" dirty="0">
                <a:latin typeface="Palatino Linotype" pitchFamily="18" charset="0"/>
              </a:rPr>
              <a:t>Intima: </a:t>
            </a:r>
            <a:r>
              <a:rPr lang="en-US" dirty="0" err="1">
                <a:latin typeface="Palatino Linotype" pitchFamily="18" charset="0"/>
              </a:rPr>
              <a:t>Nonthrombogenic</a:t>
            </a:r>
            <a:r>
              <a:rPr lang="en-US" dirty="0">
                <a:latin typeface="Palatino Linotype" pitchFamily="18" charset="0"/>
              </a:rPr>
              <a:t> endothelium, basement membrane, elastic lamina.</a:t>
            </a:r>
          </a:p>
          <a:p>
            <a:pPr lvl="2"/>
            <a:r>
              <a:rPr lang="en-US" dirty="0">
                <a:latin typeface="Palatino Linotype" pitchFamily="18" charset="0"/>
              </a:rPr>
              <a:t>Media: Elastic tissue rings &amp; smooth muscle.</a:t>
            </a:r>
          </a:p>
          <a:p>
            <a:pPr lvl="2"/>
            <a:r>
              <a:rPr lang="en-US" dirty="0">
                <a:latin typeface="Palatino Linotype" pitchFamily="18" charset="0"/>
              </a:rPr>
              <a:t>Adventitia: In large veins, contains collagen &amp; fibroblasts.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Function: Transport blood, act as reservoir.</a:t>
            </a:r>
          </a:p>
          <a:p>
            <a:r>
              <a:rPr lang="en-US" dirty="0">
                <a:latin typeface="Palatino Linotype" pitchFamily="18" charset="0"/>
              </a:rPr>
              <a:t>Notable Features:</a:t>
            </a:r>
          </a:p>
          <a:p>
            <a:pPr lvl="1"/>
            <a:r>
              <a:rPr lang="en-US" dirty="0">
                <a:latin typeface="Palatino Linotype" pitchFamily="18" charset="0"/>
              </a:rPr>
              <a:t>Axial veins have multiple venous valves.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IVC, common iliac veins: </a:t>
            </a:r>
            <a:r>
              <a:rPr lang="en-US" dirty="0" err="1">
                <a:latin typeface="Palatino Linotype" pitchFamily="18" charset="0"/>
              </a:rPr>
              <a:t>Valveless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endParaRPr lang="en-US" dirty="0">
              <a:latin typeface="Palatino Linotyp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8" y="4114800"/>
            <a:ext cx="3141544" cy="265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7004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Superficial Vein Thrombophlebitis (SVT)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Occurrence: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Primarily in varicose veins, but also normal veins.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In recurring normal veins: potential indicators of hidden malignancies or systemic disorders.</a:t>
            </a:r>
          </a:p>
          <a:p>
            <a:r>
              <a:rPr lang="en-US" b="1" dirty="0">
                <a:latin typeface="Palatino Linotype" pitchFamily="18" charset="0"/>
              </a:rPr>
              <a:t>Common Causes: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Indwelling catheters.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Upper extremity vein thrombosis in 38% of patients with central catheters; 57% in cephalic vein.</a:t>
            </a:r>
          </a:p>
          <a:p>
            <a:r>
              <a:rPr lang="en-US" b="1" dirty="0">
                <a:latin typeface="Palatino Linotype" pitchFamily="18" charset="0"/>
              </a:rPr>
              <a:t>Symptoms: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Redness, warmth, tenderness.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Palpable cord formation.</a:t>
            </a:r>
          </a:p>
          <a:p>
            <a:pPr lvl="1"/>
            <a:r>
              <a:rPr lang="en-US" dirty="0" err="1">
                <a:latin typeface="Palatino Linotype" pitchFamily="18" charset="0"/>
              </a:rPr>
              <a:t>Suppurative</a:t>
            </a:r>
            <a:r>
              <a:rPr lang="en-US" dirty="0">
                <a:latin typeface="Palatino Linotype" pitchFamily="18" charset="0"/>
              </a:rPr>
              <a:t> SVT: fever and leukocytosis.</a:t>
            </a:r>
          </a:p>
          <a:p>
            <a:r>
              <a:rPr lang="en-US" b="1" dirty="0">
                <a:latin typeface="Palatino Linotype" pitchFamily="18" charset="0"/>
              </a:rPr>
              <a:t>Diagnosis &amp; Management: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DUS confirms diagnosis &amp; checks for DVT.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5-40% of SVT patients have concomitant DVT, especially near the </a:t>
            </a:r>
            <a:r>
              <a:rPr lang="en-US" dirty="0" err="1">
                <a:latin typeface="Palatino Linotype" pitchFamily="18" charset="0"/>
              </a:rPr>
              <a:t>saphenofemoral</a:t>
            </a:r>
            <a:r>
              <a:rPr lang="en-US" dirty="0">
                <a:latin typeface="Palatino Linotype" pitchFamily="18" charset="0"/>
              </a:rPr>
              <a:t> junction.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Proximal GSV SVT: 10-20% progress to deep venous involvement within a week.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7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Treatment Approaches for SVT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latin typeface="Palatino Linotype" pitchFamily="18" charset="0"/>
              </a:rPr>
              <a:t>Medical Management: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LMWHs and </a:t>
            </a:r>
            <a:r>
              <a:rPr lang="en-US" dirty="0" err="1">
                <a:latin typeface="Palatino Linotype" pitchFamily="18" charset="0"/>
              </a:rPr>
              <a:t>nonsteroidal</a:t>
            </a:r>
            <a:r>
              <a:rPr lang="en-US" dirty="0">
                <a:latin typeface="Palatino Linotype" pitchFamily="18" charset="0"/>
              </a:rPr>
              <a:t> anti-inflammatory drugs reduce SVT extension or recurrence.</a:t>
            </a:r>
          </a:p>
          <a:p>
            <a:pPr lvl="1"/>
            <a:r>
              <a:rPr lang="en-US" dirty="0" err="1">
                <a:latin typeface="Palatino Linotype" pitchFamily="18" charset="0"/>
              </a:rPr>
              <a:t>Fondaparinux</a:t>
            </a:r>
            <a:r>
              <a:rPr lang="en-US" dirty="0">
                <a:latin typeface="Palatino Linotype" pitchFamily="18" charset="0"/>
              </a:rPr>
              <a:t> cuts VTE formation rate by 85% (0.2% vs. 1.3%).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Topical meds alleviate local symptoms.</a:t>
            </a:r>
          </a:p>
          <a:p>
            <a:r>
              <a:rPr lang="en-US" b="1" dirty="0">
                <a:latin typeface="Palatino Linotype" pitchFamily="18" charset="0"/>
              </a:rPr>
              <a:t>Surgical Treatment: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Combined with compression stockings reduces VTE &amp; SVT progression.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For SVT near the </a:t>
            </a:r>
            <a:r>
              <a:rPr lang="en-US" dirty="0" err="1">
                <a:latin typeface="Palatino Linotype" pitchFamily="18" charset="0"/>
              </a:rPr>
              <a:t>saphenofemoral</a:t>
            </a:r>
            <a:r>
              <a:rPr lang="en-US" dirty="0">
                <a:latin typeface="Palatino Linotype" pitchFamily="18" charset="0"/>
              </a:rPr>
              <a:t> junction: Anticoagulation or GSV ligation prevents deep venous thrombus extension.</a:t>
            </a:r>
          </a:p>
          <a:p>
            <a:r>
              <a:rPr lang="en-US" b="1" dirty="0">
                <a:latin typeface="Palatino Linotype" pitchFamily="18" charset="0"/>
              </a:rPr>
              <a:t>Specific Considerations: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Treatment individualized based on thrombus location &amp; symptom severity.</a:t>
            </a:r>
          </a:p>
          <a:p>
            <a:pPr lvl="1"/>
            <a:r>
              <a:rPr lang="en-US" dirty="0" err="1">
                <a:latin typeface="Palatino Linotype" pitchFamily="18" charset="0"/>
              </a:rPr>
              <a:t>Suppurative</a:t>
            </a:r>
            <a:r>
              <a:rPr lang="en-US" dirty="0">
                <a:latin typeface="Palatino Linotype" pitchFamily="18" charset="0"/>
              </a:rPr>
              <a:t> SVT: Mandatory antibiotics &amp; catheter removal.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Severe cases may require vein excision.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856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Upper Extremity Vein Thrombosis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348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Upper Extremity Vein Thrombosis (ASVT) 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Types of ASVT: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b="1" dirty="0">
                <a:latin typeface="Palatino Linotype" pitchFamily="18" charset="0"/>
              </a:rPr>
              <a:t>Primary:</a:t>
            </a:r>
            <a:r>
              <a:rPr lang="en-US" dirty="0">
                <a:latin typeface="Palatino Linotype" pitchFamily="18" charset="0"/>
              </a:rPr>
              <a:t> Rare, no clear initial cause, linked to repetitive motion. Also termed as venous thoracic outlet syndrome or Paget-</a:t>
            </a:r>
            <a:r>
              <a:rPr lang="en-US" dirty="0" err="1">
                <a:latin typeface="Palatino Linotype" pitchFamily="18" charset="0"/>
              </a:rPr>
              <a:t>Schroetter</a:t>
            </a:r>
            <a:r>
              <a:rPr lang="en-US" dirty="0">
                <a:latin typeface="Palatino Linotype" pitchFamily="18" charset="0"/>
              </a:rPr>
              <a:t> syndrome.</a:t>
            </a:r>
          </a:p>
          <a:p>
            <a:pPr lvl="1"/>
            <a:r>
              <a:rPr lang="en-US" b="1" dirty="0">
                <a:latin typeface="Palatino Linotype" pitchFamily="18" charset="0"/>
              </a:rPr>
              <a:t>Secondary:</a:t>
            </a:r>
            <a:r>
              <a:rPr lang="en-US" dirty="0">
                <a:latin typeface="Palatino Linotype" pitchFamily="18" charset="0"/>
              </a:rPr>
              <a:t> More prevalent, caused by factors like indwelling catheters or </a:t>
            </a:r>
            <a:r>
              <a:rPr lang="en-US" dirty="0" err="1">
                <a:latin typeface="Palatino Linotype" pitchFamily="18" charset="0"/>
              </a:rPr>
              <a:t>hypercoagulable</a:t>
            </a:r>
            <a:r>
              <a:rPr lang="en-US" dirty="0">
                <a:latin typeface="Palatino Linotype" pitchFamily="18" charset="0"/>
              </a:rPr>
              <a:t> states. Over 30% with </a:t>
            </a:r>
            <a:r>
              <a:rPr lang="en-US" dirty="0" err="1">
                <a:latin typeface="Palatino Linotype" pitchFamily="18" charset="0"/>
              </a:rPr>
              <a:t>subclavian</a:t>
            </a:r>
            <a:r>
              <a:rPr lang="en-US" dirty="0">
                <a:latin typeface="Palatino Linotype" pitchFamily="18" charset="0"/>
              </a:rPr>
              <a:t> vein access devices develop ASVT.</a:t>
            </a:r>
          </a:p>
          <a:p>
            <a:r>
              <a:rPr lang="en-US" b="1" dirty="0">
                <a:latin typeface="Palatino Linotype" pitchFamily="18" charset="0"/>
              </a:rPr>
              <a:t>Diagnosis &amp; Symptoms: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Varies from asymptomatic to prominent upper extremity symptoms (edema, tenderness).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DUS for initial diagnosis. Venography if DUS is inconclusive.</a:t>
            </a:r>
          </a:p>
          <a:p>
            <a:r>
              <a:rPr lang="en-US" b="1" dirty="0">
                <a:latin typeface="Palatino Linotype" pitchFamily="18" charset="0"/>
              </a:rPr>
              <a:t>Treatment Approaches: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Immediate anticoagulation upon diagnosis.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Primary ASVT treatment controversial; CDT therapy increasingly used for symptomatic cases.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Post-thrombolytic procedures: Anatomical corrections like cervical resection or balloon angioplasty.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ACCP guidelines: Uniform anticoagulant therapy post-thrombolysis and for anticoagulation-alone patients.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929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Mesenteric Vein Thrombosis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04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Mesenteric Vein Thrombosis (MVT): Overview and Management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Incidence &amp; Mortality: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5%-15% of acute mesenteric ischemia cases.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Mortality rates up to 50%.</a:t>
            </a:r>
          </a:p>
          <a:p>
            <a:r>
              <a:rPr lang="en-US" b="1" dirty="0">
                <a:latin typeface="Palatino Linotype" pitchFamily="18" charset="0"/>
              </a:rPr>
              <a:t>Presentation &amp; Risk Factors: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Symptoms: Nonspecific abdominal pain, nausea, vomiting, diarrhea.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Less than half present with peritoneal signs (intestinal infarction).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Common in: </a:t>
            </a:r>
            <a:r>
              <a:rPr lang="en-US" dirty="0" err="1">
                <a:latin typeface="Palatino Linotype" pitchFamily="18" charset="0"/>
              </a:rPr>
              <a:t>hypercoagulable</a:t>
            </a:r>
            <a:r>
              <a:rPr lang="en-US" dirty="0">
                <a:latin typeface="Palatino Linotype" pitchFamily="18" charset="0"/>
              </a:rPr>
              <a:t> states, malignancy, cirrhosis, and as a post-laparoscopic complication.</a:t>
            </a:r>
          </a:p>
          <a:p>
            <a:r>
              <a:rPr lang="en-US" b="1" dirty="0">
                <a:latin typeface="Palatino Linotype" pitchFamily="18" charset="0"/>
              </a:rPr>
              <a:t>Diagnostic Modalities: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CT &amp; MRI: Sensitivity ~100%, specificity ~98%.</a:t>
            </a:r>
          </a:p>
          <a:p>
            <a:pPr lvl="1"/>
            <a:r>
              <a:rPr lang="en-US" dirty="0">
                <a:latin typeface="Palatino Linotype" pitchFamily="18" charset="0"/>
              </a:rPr>
              <a:t>Ultrasound: Sensitivity 93%, specificity 99%.</a:t>
            </a:r>
          </a:p>
          <a:p>
            <a:r>
              <a:rPr lang="en-US" b="1" dirty="0">
                <a:latin typeface="Palatino Linotype" pitchFamily="18" charset="0"/>
              </a:rPr>
              <a:t>Treatment Approach: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Initial: Fluid resuscitation, heparin anticoagulation, bowel rest.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Recovery: Transition to oral anticoagulation over 3-4 days, then 3-6 months or indefinitely.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Surgical intervention: Indicated with peritoneal findings; nonviable bowel resection, with possible second-look operation within 24-48 hours.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9946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Varicose Veins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7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Varicose Veins: Overview, Treatment, &amp; </a:t>
            </a:r>
            <a:r>
              <a:rPr lang="en-US" sz="4400" b="1" dirty="0" err="1"/>
              <a:t>Sclerotherapy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Prevalence &amp; Presentation: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Found in ~10% of the population.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Symptoms: Unsightly veins, aching, itching, fatigue. Worsen with prolonged standing/sitting, relieved by leg elevation.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Risk factors: Obesity, female gender, inactivity, family history.</a:t>
            </a:r>
          </a:p>
          <a:p>
            <a:r>
              <a:rPr lang="en-US" b="1" dirty="0">
                <a:latin typeface="Palatino Linotype" pitchFamily="18" charset="0"/>
              </a:rPr>
              <a:t>Classification &amp; Severe Signs: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Primary (venous wall abnormalities) vs. Secondary (venous insufficiency).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Advanced signs: Thrombophlebitis, hyperpigmentation, ulcers, bleeding.</a:t>
            </a:r>
          </a:p>
          <a:p>
            <a:r>
              <a:rPr lang="en-US" b="1" dirty="0">
                <a:latin typeface="Palatino Linotype" pitchFamily="18" charset="0"/>
              </a:rPr>
              <a:t>Treatment Approaches: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Elastic compression stockings: Often first line, different pressure levels.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Interventions for worsening symptoms, cosmetic concerns, or </a:t>
            </a:r>
            <a:r>
              <a:rPr lang="en-US" dirty="0" err="1">
                <a:latin typeface="Palatino Linotype" pitchFamily="18" charset="0"/>
              </a:rPr>
              <a:t>lipodermatosclerosis</a:t>
            </a:r>
            <a:r>
              <a:rPr lang="en-US" dirty="0">
                <a:latin typeface="Palatino Linotype" pitchFamily="18" charset="0"/>
              </a:rPr>
              <a:t>/ulcer presence.</a:t>
            </a:r>
          </a:p>
          <a:p>
            <a:r>
              <a:rPr lang="en-US" b="1" dirty="0" err="1">
                <a:latin typeface="Palatino Linotype" pitchFamily="18" charset="0"/>
              </a:rPr>
              <a:t>Sclerotherapy</a:t>
            </a:r>
            <a:r>
              <a:rPr lang="en-US" b="1" dirty="0">
                <a:latin typeface="Palatino Linotype" pitchFamily="18" charset="0"/>
              </a:rPr>
              <a:t>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Destroys venous endothelium; agents include hypertonic saline, sodium </a:t>
            </a:r>
            <a:r>
              <a:rPr lang="en-US" dirty="0" err="1">
                <a:latin typeface="Palatino Linotype" pitchFamily="18" charset="0"/>
              </a:rPr>
              <a:t>tetradecyl</a:t>
            </a:r>
            <a:r>
              <a:rPr lang="en-US" dirty="0">
                <a:latin typeface="Palatino Linotype" pitchFamily="18" charset="0"/>
              </a:rPr>
              <a:t> sulfate, </a:t>
            </a:r>
            <a:r>
              <a:rPr lang="en-US" dirty="0" err="1">
                <a:latin typeface="Palatino Linotype" pitchFamily="18" charset="0"/>
              </a:rPr>
              <a:t>polidocanol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Protocol: Elastic bandages post-injection (3-5 days), followed by compression stockings for at least 2 weeks.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Complications: Allergic reactions, hyperpigmentation, DVT, skin necrosis.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9837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/>
              <a:t>Endovenous</a:t>
            </a:r>
            <a:r>
              <a:rPr lang="en-US" sz="3600" b="1" dirty="0"/>
              <a:t> Ablation &amp; Surgical Interventions for Varicose Veins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err="1" smtClean="0">
                <a:latin typeface="Palatino Linotype" pitchFamily="18" charset="0"/>
              </a:rPr>
              <a:t>Nonthermal</a:t>
            </a:r>
            <a:r>
              <a:rPr lang="en-US" b="1" dirty="0" smtClean="0">
                <a:latin typeface="Palatino Linotype" pitchFamily="18" charset="0"/>
              </a:rPr>
              <a:t> </a:t>
            </a:r>
            <a:r>
              <a:rPr lang="en-US" b="1" dirty="0">
                <a:latin typeface="Palatino Linotype" pitchFamily="18" charset="0"/>
              </a:rPr>
              <a:t>Ablation Techniques: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Combined </a:t>
            </a:r>
            <a:r>
              <a:rPr lang="en-US" dirty="0" err="1">
                <a:latin typeface="Palatino Linotype" pitchFamily="18" charset="0"/>
              </a:rPr>
              <a:t>sclerotherapy</a:t>
            </a:r>
            <a:r>
              <a:rPr lang="en-US" dirty="0">
                <a:latin typeface="Palatino Linotype" pitchFamily="18" charset="0"/>
              </a:rPr>
              <a:t> and mechanical </a:t>
            </a:r>
            <a:r>
              <a:rPr lang="en-US" dirty="0" err="1">
                <a:latin typeface="Palatino Linotype" pitchFamily="18" charset="0"/>
              </a:rPr>
              <a:t>endoluminal</a:t>
            </a:r>
            <a:r>
              <a:rPr lang="en-US" dirty="0">
                <a:latin typeface="Palatino Linotype" pitchFamily="18" charset="0"/>
              </a:rPr>
              <a:t> injury.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Emerging methods: Cyanoacrylate adhesive formulations, promising early results.</a:t>
            </a:r>
          </a:p>
          <a:p>
            <a:r>
              <a:rPr lang="en-US" b="1" dirty="0" err="1">
                <a:latin typeface="Palatino Linotype" pitchFamily="18" charset="0"/>
              </a:rPr>
              <a:t>Endovenous</a:t>
            </a:r>
            <a:r>
              <a:rPr lang="en-US" b="1" dirty="0">
                <a:latin typeface="Palatino Linotype" pitchFamily="18" charset="0"/>
              </a:rPr>
              <a:t> Ablation: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Techniques: </a:t>
            </a:r>
            <a:r>
              <a:rPr lang="en-US" dirty="0" err="1">
                <a:latin typeface="Palatino Linotype" pitchFamily="18" charset="0"/>
              </a:rPr>
              <a:t>Endovenous</a:t>
            </a:r>
            <a:r>
              <a:rPr lang="en-US" dirty="0">
                <a:latin typeface="Palatino Linotype" pitchFamily="18" charset="0"/>
              </a:rPr>
              <a:t> laser and radiofrequency ablation (RFA).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Procedure: Under ultrasound, GSV punctured, laser/RFA catheter advanced, and tumescent anesthetic used.</a:t>
            </a:r>
          </a:p>
          <a:p>
            <a:pPr lvl="1"/>
            <a:r>
              <a:rPr lang="en-US" dirty="0">
                <a:latin typeface="Palatino Linotype" pitchFamily="18" charset="0"/>
              </a:rPr>
              <a:t>Outcomes: Comparable efficacy to open surgery; potential risks include DVT, ecchymosis, and nerve injury.</a:t>
            </a:r>
          </a:p>
          <a:p>
            <a:r>
              <a:rPr lang="en-US" b="1" dirty="0">
                <a:latin typeface="Palatino Linotype" pitchFamily="18" charset="0"/>
              </a:rPr>
              <a:t>GSV Stripping: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Recommended for very large diameter GSVs (&gt;2 cm).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Procedure: GSV removal via incisions at groin and below the knee.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Risks: Ecchymosis, hematoma, DVT, infection, nerve injury.</a:t>
            </a:r>
          </a:p>
          <a:p>
            <a:r>
              <a:rPr lang="en-US" b="1" dirty="0">
                <a:latin typeface="Palatino Linotype" pitchFamily="18" charset="0"/>
              </a:rPr>
              <a:t>Surgical Excision – "Stab Avulsion" Technique: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2-mm incisions over branch varicosities, vein avulsed.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Efficient bleeding control: Leg elevation, compression, tumescent anesthesia.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689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Chronic Venous Insufficiency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638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Lower Extremity Veins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latin typeface="Palatino Linotype" pitchFamily="18" charset="0"/>
              </a:rPr>
              <a:t>Types </a:t>
            </a:r>
            <a:r>
              <a:rPr lang="en-US" b="1" dirty="0">
                <a:latin typeface="Palatino Linotype" pitchFamily="18" charset="0"/>
              </a:rPr>
              <a:t>of Veins: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Superficial: GSV, SSV &amp; tributaries.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Deep: Follow major arteries.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Perforating: Connect superficial &amp; deep systems.</a:t>
            </a:r>
          </a:p>
          <a:p>
            <a:r>
              <a:rPr lang="en-US" b="1" dirty="0">
                <a:latin typeface="Palatino Linotype" pitchFamily="18" charset="0"/>
              </a:rPr>
              <a:t>Key Features: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GSV: Begins at dorsal pedal venous arch, enters common femoral vein. Accompanied by saphenous nerve.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SSV: Originates laterally, often joins popliteal vein. Accompanied by </a:t>
            </a:r>
            <a:r>
              <a:rPr lang="en-US" dirty="0" err="1">
                <a:latin typeface="Palatino Linotype" pitchFamily="18" charset="0"/>
              </a:rPr>
              <a:t>sural</a:t>
            </a:r>
            <a:r>
              <a:rPr lang="en-US" dirty="0">
                <a:latin typeface="Palatino Linotype" pitchFamily="18" charset="0"/>
              </a:rPr>
              <a:t> nerve.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Deep veins: Parallel to anterior </a:t>
            </a:r>
            <a:r>
              <a:rPr lang="en-US" dirty="0" err="1">
                <a:latin typeface="Palatino Linotype" pitchFamily="18" charset="0"/>
              </a:rPr>
              <a:t>tibial</a:t>
            </a:r>
            <a:r>
              <a:rPr lang="en-US" dirty="0">
                <a:latin typeface="Palatino Linotype" pitchFamily="18" charset="0"/>
              </a:rPr>
              <a:t>, posterior </a:t>
            </a:r>
            <a:r>
              <a:rPr lang="en-US" dirty="0" err="1">
                <a:latin typeface="Palatino Linotype" pitchFamily="18" charset="0"/>
              </a:rPr>
              <a:t>tibial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peroneal</a:t>
            </a:r>
            <a:r>
              <a:rPr lang="en-US" dirty="0">
                <a:latin typeface="Palatino Linotype" pitchFamily="18" charset="0"/>
              </a:rPr>
              <a:t> arteries. Form popliteal vein, then femoral vein.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Important perforators: Posterior </a:t>
            </a:r>
            <a:r>
              <a:rPr lang="en-US" dirty="0" err="1">
                <a:latin typeface="Palatino Linotype" pitchFamily="18" charset="0"/>
              </a:rPr>
              <a:t>tibial</a:t>
            </a:r>
            <a:r>
              <a:rPr lang="en-US" dirty="0">
                <a:latin typeface="Palatino Linotype" pitchFamily="18" charset="0"/>
              </a:rPr>
              <a:t> (linked to GSV) and </a:t>
            </a:r>
            <a:r>
              <a:rPr lang="en-US" dirty="0" err="1">
                <a:latin typeface="Palatino Linotype" pitchFamily="18" charset="0"/>
              </a:rPr>
              <a:t>paratibial</a:t>
            </a:r>
            <a:r>
              <a:rPr lang="en-US" dirty="0">
                <a:latin typeface="Palatino Linotype" pitchFamily="18" charset="0"/>
              </a:rPr>
              <a:t> perforators.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Venous sinuses: Located within soleus &amp; gastrocnemius muscles, facilitate blood return during muscle contraction.</a:t>
            </a:r>
          </a:p>
          <a:p>
            <a:endParaRPr lang="en-US" dirty="0"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438400"/>
            <a:ext cx="25717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876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Palatino Linotype" pitchFamily="18" charset="0"/>
              </a:rPr>
              <a:t>Chronic Venous Insufficiency: Overview &amp; Impact</a:t>
            </a:r>
            <a:endParaRPr lang="en-US" sz="40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Introduction to CVI: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Affects approx. 600,000 people in the US.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Symptoms: Leg fatigue, discomfort, and heaviness.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Signs: Varicose veins, pigmentation, </a:t>
            </a:r>
            <a:r>
              <a:rPr lang="en-US" dirty="0" err="1">
                <a:latin typeface="Palatino Linotype" pitchFamily="18" charset="0"/>
              </a:rPr>
              <a:t>lipodermatosclerosis</a:t>
            </a:r>
            <a:r>
              <a:rPr lang="en-US" dirty="0">
                <a:latin typeface="Palatino Linotype" pitchFamily="18" charset="0"/>
              </a:rPr>
              <a:t>, venous ulceration.</a:t>
            </a:r>
          </a:p>
          <a:p>
            <a:r>
              <a:rPr lang="en-US" b="1" dirty="0">
                <a:latin typeface="Palatino Linotype" pitchFamily="18" charset="0"/>
              </a:rPr>
              <a:t>Socioeconomic Impact: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65% experience severe pain; 81% decreased mobility.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Annual loss: 2 million workdays; Est. cost: $1 billion.</a:t>
            </a:r>
          </a:p>
          <a:p>
            <a:r>
              <a:rPr lang="en-US" b="1" dirty="0">
                <a:latin typeface="Palatino Linotype" pitchFamily="18" charset="0"/>
              </a:rPr>
              <a:t>Types &amp; Etiology: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b="1" dirty="0">
                <a:latin typeface="Palatino Linotype" pitchFamily="18" charset="0"/>
              </a:rPr>
              <a:t>Primary CVI:</a:t>
            </a:r>
            <a:r>
              <a:rPr lang="en-US" dirty="0">
                <a:latin typeface="Palatino Linotype" pitchFamily="18" charset="0"/>
              </a:rPr>
              <a:t> Intrinsic venous wall abnormalities.</a:t>
            </a:r>
          </a:p>
          <a:p>
            <a:pPr lvl="1"/>
            <a:r>
              <a:rPr lang="en-US" b="1" dirty="0">
                <a:latin typeface="Palatino Linotype" pitchFamily="18" charset="0"/>
              </a:rPr>
              <a:t>Secondary CVI (PTS):</a:t>
            </a:r>
            <a:r>
              <a:rPr lang="en-US" dirty="0">
                <a:latin typeface="Palatino Linotype" pitchFamily="18" charset="0"/>
              </a:rPr>
              <a:t> Resulting from DVT.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Causes: Venous reflux, obstruction, muscle pump dysfunction, venous wall elasticity loss.</a:t>
            </a:r>
          </a:p>
          <a:p>
            <a:r>
              <a:rPr lang="en-US" b="1" dirty="0">
                <a:latin typeface="Palatino Linotype" pitchFamily="18" charset="0"/>
              </a:rPr>
              <a:t>Venous Reflux Origins: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Primary: Unknown causes of </a:t>
            </a:r>
            <a:r>
              <a:rPr lang="en-US" dirty="0" err="1">
                <a:latin typeface="Palatino Linotype" pitchFamily="18" charset="0"/>
              </a:rPr>
              <a:t>valvular</a:t>
            </a:r>
            <a:r>
              <a:rPr lang="en-US" dirty="0">
                <a:latin typeface="Palatino Linotype" pitchFamily="18" charset="0"/>
              </a:rPr>
              <a:t> dysfunction.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Secondary: Commonly from DVT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0301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Evaluating Chronic Venous Insufficiency (CVI)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Traditional Evaluation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Measured via </a:t>
            </a:r>
            <a:r>
              <a:rPr lang="en-US" b="1" dirty="0">
                <a:latin typeface="Palatino Linotype" pitchFamily="18" charset="0"/>
              </a:rPr>
              <a:t>Ambulatory Venous Pressure (AVP)</a:t>
            </a:r>
            <a:r>
              <a:rPr lang="en-US" dirty="0">
                <a:latin typeface="Palatino Linotype" pitchFamily="18" charset="0"/>
              </a:rPr>
              <a:t> and </a:t>
            </a:r>
            <a:r>
              <a:rPr lang="en-US" b="1" dirty="0">
                <a:latin typeface="Palatino Linotype" pitchFamily="18" charset="0"/>
              </a:rPr>
              <a:t>Venous Recovery Time (VRT)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Method: Needle into a dorsal foot vein, 10 tiptoe exercises.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Normal VRT: 20-60s; &lt;20s suggests significant reflux.</a:t>
            </a:r>
          </a:p>
          <a:p>
            <a:pPr lvl="1"/>
            <a:r>
              <a:rPr lang="en-US" dirty="0">
                <a:latin typeface="Palatino Linotype" pitchFamily="18" charset="0"/>
              </a:rPr>
              <a:t>Thigh tourniquet distinguishes between superficial and deep venous reflux.</a:t>
            </a:r>
          </a:p>
          <a:p>
            <a:pPr lvl="1"/>
            <a:r>
              <a:rPr lang="en-US" dirty="0">
                <a:latin typeface="Palatino Linotype" pitchFamily="18" charset="0"/>
              </a:rPr>
              <a:t>High AVP (e.g. &gt;80 mmHg) often links to venous ulceration.</a:t>
            </a:r>
          </a:p>
          <a:p>
            <a:r>
              <a:rPr lang="en-US" b="1" dirty="0" err="1">
                <a:latin typeface="Palatino Linotype" pitchFamily="18" charset="0"/>
              </a:rPr>
              <a:t>Plethysmography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b="1" dirty="0">
                <a:latin typeface="Palatino Linotype" pitchFamily="18" charset="0"/>
              </a:rPr>
              <a:t>Venous </a:t>
            </a:r>
            <a:r>
              <a:rPr lang="en-US" b="1" dirty="0" err="1">
                <a:latin typeface="Palatino Linotype" pitchFamily="18" charset="0"/>
              </a:rPr>
              <a:t>Photoplethysmography</a:t>
            </a:r>
            <a:r>
              <a:rPr lang="en-US" dirty="0">
                <a:latin typeface="Palatino Linotype" pitchFamily="18" charset="0"/>
              </a:rPr>
              <a:t>: Uses infrared light above the medial malleolus.</a:t>
            </a:r>
          </a:p>
          <a:p>
            <a:pPr lvl="1"/>
            <a:r>
              <a:rPr lang="en-US" b="1" dirty="0">
                <a:latin typeface="Palatino Linotype" pitchFamily="18" charset="0"/>
              </a:rPr>
              <a:t>Air </a:t>
            </a:r>
            <a:r>
              <a:rPr lang="en-US" b="1" dirty="0" err="1">
                <a:latin typeface="Palatino Linotype" pitchFamily="18" charset="0"/>
              </a:rPr>
              <a:t>Plethysmography</a:t>
            </a:r>
            <a:r>
              <a:rPr lang="en-US" dirty="0">
                <a:latin typeface="Palatino Linotype" pitchFamily="18" charset="0"/>
              </a:rPr>
              <a:t>: Evaluates calf pump function, venous reflux, and venous function using an air-filled plastic pressure bladder on the calf.</a:t>
            </a:r>
          </a:p>
          <a:p>
            <a:pPr lvl="2"/>
            <a:r>
              <a:rPr lang="en-US" dirty="0">
                <a:latin typeface="Palatino Linotype" pitchFamily="18" charset="0"/>
              </a:rPr>
              <a:t>Metrics: </a:t>
            </a:r>
            <a:r>
              <a:rPr lang="en-US" b="1" dirty="0">
                <a:latin typeface="Palatino Linotype" pitchFamily="18" charset="0"/>
              </a:rPr>
              <a:t>Venous Filling Index (VFI)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b="1" dirty="0">
                <a:latin typeface="Palatino Linotype" pitchFamily="18" charset="0"/>
              </a:rPr>
              <a:t>Ejection Fraction (EF)</a:t>
            </a:r>
            <a:r>
              <a:rPr lang="en-US" dirty="0">
                <a:latin typeface="Palatino Linotype" pitchFamily="18" charset="0"/>
              </a:rPr>
              <a:t>, and </a:t>
            </a:r>
            <a:r>
              <a:rPr lang="en-US" b="1" dirty="0">
                <a:latin typeface="Palatino Linotype" pitchFamily="18" charset="0"/>
              </a:rPr>
              <a:t>Residual Volume Fraction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2"/>
            <a:r>
              <a:rPr lang="en-US" dirty="0">
                <a:latin typeface="Palatino Linotype" pitchFamily="18" charset="0"/>
              </a:rPr>
              <a:t>Helps in determining surgery candidacy.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5565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Duplex Ultrasound (DUS) in Evaluating Venous Reflux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latin typeface="Palatino Linotype" pitchFamily="18" charset="0"/>
              </a:rPr>
              <a:t>Purpose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Targeted evaluation of reflux in specific venous segments.</a:t>
            </a:r>
          </a:p>
          <a:p>
            <a:r>
              <a:rPr lang="en-US" b="1" dirty="0">
                <a:latin typeface="Palatino Linotype" pitchFamily="18" charset="0"/>
              </a:rPr>
              <a:t>Procedure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Patient position: Standing with examined leg non-weight bearing.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Pneumatic pressure cuffs placed on thigh, calf, and forefoot.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Ultrasound transducer placed just proximal to the cuff.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Cuff inflated for 3s and then rapidly deflated.</a:t>
            </a:r>
          </a:p>
          <a:p>
            <a:r>
              <a:rPr lang="en-US" b="1" dirty="0">
                <a:latin typeface="Palatino Linotype" pitchFamily="18" charset="0"/>
              </a:rPr>
              <a:t>Interpretation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Normal venous valves close within 0.5s.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Reflux &gt;0.5s is deemed abnormal.</a:t>
            </a:r>
          </a:p>
          <a:p>
            <a:r>
              <a:rPr lang="en-US" b="1" dirty="0">
                <a:latin typeface="Palatino Linotype" pitchFamily="18" charset="0"/>
              </a:rPr>
              <a:t>Coverage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Examination typically includes common femoral, femoral, popliteal, and posterior </a:t>
            </a:r>
            <a:r>
              <a:rPr lang="en-US" dirty="0" err="1">
                <a:latin typeface="Palatino Linotype" pitchFamily="18" charset="0"/>
              </a:rPr>
              <a:t>tibial</a:t>
            </a:r>
            <a:r>
              <a:rPr lang="en-US" dirty="0">
                <a:latin typeface="Palatino Linotype" pitchFamily="18" charset="0"/>
              </a:rPr>
              <a:t> veins, and the GSV &amp; SSV.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311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Nonoperative</a:t>
            </a:r>
            <a:r>
              <a:rPr lang="en-US" dirty="0"/>
              <a:t> Management of CVI: Compression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Primary Treatment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Compression remains pivotal in CVI management.</a:t>
            </a:r>
          </a:p>
          <a:p>
            <a:r>
              <a:rPr lang="en-US" b="1" dirty="0">
                <a:latin typeface="Palatino Linotype" pitchFamily="18" charset="0"/>
              </a:rPr>
              <a:t>Techniques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Elastic compression stockings.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Paste gauze boots (Unna’s boots).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Multilayer elastic wraps or dressings.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Pneumatic compression devices.</a:t>
            </a:r>
          </a:p>
          <a:p>
            <a:r>
              <a:rPr lang="en-US" b="1" dirty="0">
                <a:latin typeface="Palatino Linotype" pitchFamily="18" charset="0"/>
              </a:rPr>
              <a:t>Benefits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Enhanced skin and subcutaneous tissue microcirculation.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Decrease in matrix </a:t>
            </a:r>
            <a:r>
              <a:rPr lang="en-US" dirty="0" err="1">
                <a:latin typeface="Palatino Linotype" pitchFamily="18" charset="0"/>
              </a:rPr>
              <a:t>metalloproteins</a:t>
            </a:r>
            <a:r>
              <a:rPr lang="en-US" dirty="0">
                <a:latin typeface="Palatino Linotype" pitchFamily="18" charset="0"/>
              </a:rPr>
              <a:t> and inflammatory cytokines.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Effective edema reduction.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Increased </a:t>
            </a:r>
            <a:r>
              <a:rPr lang="en-US" dirty="0" err="1">
                <a:latin typeface="Palatino Linotype" pitchFamily="18" charset="0"/>
              </a:rPr>
              <a:t>perimalleolar</a:t>
            </a:r>
            <a:r>
              <a:rPr lang="en-US" dirty="0">
                <a:latin typeface="Palatino Linotype" pitchFamily="18" charset="0"/>
              </a:rPr>
              <a:t> subcutaneous pressure.</a:t>
            </a:r>
          </a:p>
          <a:p>
            <a:r>
              <a:rPr lang="en-US" b="1" dirty="0">
                <a:latin typeface="Palatino Linotype" pitchFamily="18" charset="0"/>
              </a:rPr>
              <a:t>Patient Preparation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Ensure definitive diagnosis of venous ulceration.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Educate patients on chronic nature and importance of adherence.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Address potential conditions affecting wound healing (e.g., diabetes, CHF).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268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Efficacy of Compression Therapy in CVI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Graduated Elastic Compression Stockings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Mainstay of CVI treatment.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Benefits: 93% healing in compliant patients; lower ulcer recurrence.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Improves </a:t>
            </a:r>
            <a:r>
              <a:rPr lang="en-US" dirty="0" err="1">
                <a:latin typeface="Palatino Linotype" pitchFamily="18" charset="0"/>
              </a:rPr>
              <a:t>QoL</a:t>
            </a:r>
            <a:r>
              <a:rPr lang="en-US" dirty="0">
                <a:latin typeface="Palatino Linotype" pitchFamily="18" charset="0"/>
              </a:rPr>
              <a:t> by reducing swelling, pain, and discoloration.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Challenges: Intolerance and application difficulties.</a:t>
            </a:r>
          </a:p>
          <a:p>
            <a:r>
              <a:rPr lang="en-US" b="1" dirty="0">
                <a:latin typeface="Palatino Linotype" pitchFamily="18" charset="0"/>
              </a:rPr>
              <a:t>Unna’s Boot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Three-layer dressing, applied by professionals.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Benefits: Continuous compression and topical therapy; 73% ulcers healed.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Challenges: Bulky, discomfort, no ulcer monitoring, and potential allergies.</a:t>
            </a:r>
          </a:p>
          <a:p>
            <a:r>
              <a:rPr lang="en-US" b="1" dirty="0">
                <a:latin typeface="Palatino Linotype" pitchFamily="18" charset="0"/>
              </a:rPr>
              <a:t>Efficacy Overview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Compression increases ulcer healing compared to no compression.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Multicomponent systems (elastic) &gt; single component or mainly inelastic systems.</a:t>
            </a:r>
          </a:p>
          <a:p>
            <a:r>
              <a:rPr lang="en-US" b="1" dirty="0">
                <a:latin typeface="Palatino Linotype" pitchFamily="18" charset="0"/>
              </a:rPr>
              <a:t>Other Forms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Multilayered dressings: Prolonged compression, even distribution.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Legging </a:t>
            </a:r>
            <a:r>
              <a:rPr lang="en-US" dirty="0" err="1">
                <a:latin typeface="Palatino Linotype" pitchFamily="18" charset="0"/>
              </a:rPr>
              <a:t>orthosis</a:t>
            </a:r>
            <a:r>
              <a:rPr lang="en-US" dirty="0">
                <a:latin typeface="Palatino Linotype" pitchFamily="18" charset="0"/>
              </a:rPr>
              <a:t>: Similar to Unna’s boot, patient-applied.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7944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/>
              <a:t>Apligraf</a:t>
            </a:r>
            <a:r>
              <a:rPr lang="en-US" sz="3200" b="1" dirty="0"/>
              <a:t>: The Role of Bioengineered Skin in Venous Ulcer Treatment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>
                <a:latin typeface="Palatino Linotype" pitchFamily="18" charset="0"/>
              </a:rPr>
              <a:t>Skin Substitutes Overview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Ranges from acellular to partial living skin substitutes.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Uncertain mechanism in healing venous ulcers; potential growth factors and cytokines delivery.</a:t>
            </a:r>
          </a:p>
          <a:p>
            <a:r>
              <a:rPr lang="en-US" b="1" dirty="0" err="1">
                <a:latin typeface="Palatino Linotype" pitchFamily="18" charset="0"/>
              </a:rPr>
              <a:t>Apligraf</a:t>
            </a:r>
            <a:r>
              <a:rPr lang="en-US" b="1" dirty="0">
                <a:latin typeface="Palatino Linotype" pitchFamily="18" charset="0"/>
              </a:rPr>
              <a:t> Characteristics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 err="1">
                <a:latin typeface="Palatino Linotype" pitchFamily="18" charset="0"/>
              </a:rPr>
              <a:t>Bilayered</a:t>
            </a:r>
            <a:r>
              <a:rPr lang="en-US" dirty="0">
                <a:latin typeface="Palatino Linotype" pitchFamily="18" charset="0"/>
              </a:rPr>
              <a:t> living skin that mimics human skin.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Comprises protective stratum </a:t>
            </a:r>
            <a:r>
              <a:rPr lang="en-US" dirty="0" err="1">
                <a:latin typeface="Palatino Linotype" pitchFamily="18" charset="0"/>
              </a:rPr>
              <a:t>corneum</a:t>
            </a:r>
            <a:r>
              <a:rPr lang="en-US" dirty="0">
                <a:latin typeface="Palatino Linotype" pitchFamily="18" charset="0"/>
              </a:rPr>
              <a:t>, keratinocyte epidermis, and dermal fibroblasts in collagen matrix.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Supplied as a disk on </a:t>
            </a:r>
            <a:r>
              <a:rPr lang="en-US" dirty="0" err="1">
                <a:latin typeface="Palatino Linotype" pitchFamily="18" charset="0"/>
              </a:rPr>
              <a:t>agarose</a:t>
            </a:r>
            <a:r>
              <a:rPr lang="en-US" dirty="0">
                <a:latin typeface="Palatino Linotype" pitchFamily="18" charset="0"/>
              </a:rPr>
              <a:t> gel medium; use within 5 days.</a:t>
            </a:r>
          </a:p>
          <a:p>
            <a:r>
              <a:rPr lang="en-US" b="1" dirty="0">
                <a:latin typeface="Palatino Linotype" pitchFamily="18" charset="0"/>
              </a:rPr>
              <a:t>Efficacy of </a:t>
            </a:r>
            <a:r>
              <a:rPr lang="en-US" b="1" dirty="0" err="1">
                <a:latin typeface="Palatino Linotype" pitchFamily="18" charset="0"/>
              </a:rPr>
              <a:t>Apligraf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Study: </a:t>
            </a:r>
            <a:r>
              <a:rPr lang="en-US" dirty="0" err="1">
                <a:latin typeface="Palatino Linotype" pitchFamily="18" charset="0"/>
              </a:rPr>
              <a:t>Apligraf</a:t>
            </a:r>
            <a:r>
              <a:rPr lang="en-US" dirty="0">
                <a:latin typeface="Palatino Linotype" pitchFamily="18" charset="0"/>
              </a:rPr>
              <a:t> + compression therapy vs. compression alone.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Results: Faster ulcer healing with </a:t>
            </a:r>
            <a:r>
              <a:rPr lang="en-US" dirty="0" err="1">
                <a:latin typeface="Palatino Linotype" pitchFamily="18" charset="0"/>
              </a:rPr>
              <a:t>Apligraf</a:t>
            </a:r>
            <a:r>
              <a:rPr lang="en-US" dirty="0">
                <a:latin typeface="Palatino Linotype" pitchFamily="18" charset="0"/>
              </a:rPr>
              <a:t> (61 days vs. 181 days); particularly effective for large, longstanding ulcers.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 reported rejection or sensitization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9490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SEPS: Minimally Invasive Approach for Venous Ulcer Treatment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Perforator Vein Significance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Connects superficial and deep venous systems; their incompetence linked to venous ulcers.</a:t>
            </a:r>
          </a:p>
          <a:p>
            <a:r>
              <a:rPr lang="en-US" b="1" dirty="0" err="1">
                <a:latin typeface="Palatino Linotype" pitchFamily="18" charset="0"/>
              </a:rPr>
              <a:t>Subfascial</a:t>
            </a:r>
            <a:r>
              <a:rPr lang="en-US" b="1" dirty="0">
                <a:latin typeface="Palatino Linotype" pitchFamily="18" charset="0"/>
              </a:rPr>
              <a:t> Endoscopic Perforator Vein Surgery (SEPS)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Evolution from classic Linton technique.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Procedure: Preoperative DUS, limb exsanguination, </a:t>
            </a:r>
            <a:r>
              <a:rPr lang="en-US" dirty="0" err="1">
                <a:latin typeface="Palatino Linotype" pitchFamily="18" charset="0"/>
              </a:rPr>
              <a:t>subfascial</a:t>
            </a:r>
            <a:r>
              <a:rPr lang="en-US" dirty="0">
                <a:latin typeface="Palatino Linotype" pitchFamily="18" charset="0"/>
              </a:rPr>
              <a:t> dissection, CO2 insufflation, perforator identification, and ligation.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Post-op: Compression bandage for 5 days.</a:t>
            </a:r>
          </a:p>
          <a:p>
            <a:r>
              <a:rPr lang="en-US" b="1" dirty="0">
                <a:latin typeface="Palatino Linotype" pitchFamily="18" charset="0"/>
              </a:rPr>
              <a:t>SEPS Efficacy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Controversial as stand-alone treatment.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Registry data: 88% ulcer healing at 1 year; 16% ulcer recurrence at 1 year.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Combined with saphenous vein ablation: 90% ulcer healing.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European trial: No significant advantage over superficial venous surgery + compression.</a:t>
            </a:r>
          </a:p>
          <a:p>
            <a:r>
              <a:rPr lang="en-US" b="1" dirty="0">
                <a:latin typeface="Palatino Linotype" pitchFamily="18" charset="0"/>
              </a:rPr>
              <a:t>Current Stance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Diminishing popularity; shift towards injection </a:t>
            </a:r>
            <a:r>
              <a:rPr lang="en-US" dirty="0" err="1">
                <a:latin typeface="Palatino Linotype" pitchFamily="18" charset="0"/>
              </a:rPr>
              <a:t>sclerotherapy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9103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Advances in Venous Ulcer Treatment: Superficial Surgery to Venous Stenting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Superficial Venous Surgery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ESCHAR trial findings: No additive effect to healing but reduced recurrence at 4 years.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Ablation/removal of GSV + compression for severe CVI recommended.</a:t>
            </a:r>
          </a:p>
          <a:p>
            <a:r>
              <a:rPr lang="en-US" b="1" dirty="0">
                <a:latin typeface="Palatino Linotype" pitchFamily="18" charset="0"/>
              </a:rPr>
              <a:t>Deep Venous </a:t>
            </a:r>
            <a:r>
              <a:rPr lang="en-US" b="1" dirty="0" err="1">
                <a:latin typeface="Palatino Linotype" pitchFamily="18" charset="0"/>
              </a:rPr>
              <a:t>Valvular</a:t>
            </a:r>
            <a:r>
              <a:rPr lang="en-US" b="1" dirty="0">
                <a:latin typeface="Palatino Linotype" pitchFamily="18" charset="0"/>
              </a:rPr>
              <a:t> Reconstruction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Effective for isolated superficial incompetence; combined incompetence may benefit from added deep reconstruction.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Techniques: Existing valve repair, vein segment transplants, vein transposition, cryopreserved segments.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Outcomes: 60-80% success in internal suture repair but ulcer recurrence in 40-50%.</a:t>
            </a:r>
          </a:p>
          <a:p>
            <a:r>
              <a:rPr lang="en-US" b="1" dirty="0">
                <a:latin typeface="Palatino Linotype" pitchFamily="18" charset="0"/>
              </a:rPr>
              <a:t>Venous Stenting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Growing interest for treating CVI.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Address </a:t>
            </a:r>
            <a:r>
              <a:rPr lang="en-US" dirty="0" err="1">
                <a:latin typeface="Palatino Linotype" pitchFamily="18" charset="0"/>
              </a:rPr>
              <a:t>stenotic</a:t>
            </a:r>
            <a:r>
              <a:rPr lang="en-US" dirty="0">
                <a:latin typeface="Palatino Linotype" pitchFamily="18" charset="0"/>
              </a:rPr>
              <a:t> lesions in iliac veins, near 100% success in stent placement with good 4-year patency.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Retrospective data: Improved ulcer healing, CVI symptoms, and quality of life.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Current status: Actively being investigated.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78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Lymphedema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12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Understanding Lymphedema: Pathophysiology and Classification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latin typeface="Palatino Linotype" pitchFamily="18" charset="0"/>
              </a:rPr>
              <a:t>Definition</a:t>
            </a:r>
            <a:r>
              <a:rPr lang="en-US" sz="2000" dirty="0">
                <a:latin typeface="Palatino Linotype" pitchFamily="18" charset="0"/>
              </a:rPr>
              <a:t>: Swelling due to reduced lymphatic transport and lymph accumulation in interstitial space. Caused by anatomical or functional lymphatic anomalies.</a:t>
            </a:r>
          </a:p>
          <a:p>
            <a:r>
              <a:rPr lang="en-US" sz="2000" b="1" dirty="0">
                <a:latin typeface="Palatino Linotype" pitchFamily="18" charset="0"/>
              </a:rPr>
              <a:t>Primary Lymphedema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1" dirty="0">
                <a:latin typeface="Palatino Linotype" pitchFamily="18" charset="0"/>
              </a:rPr>
              <a:t>Congenital</a:t>
            </a:r>
            <a:r>
              <a:rPr lang="en-US" sz="1800" dirty="0">
                <a:latin typeface="Palatino Linotype" pitchFamily="18" charset="0"/>
              </a:rPr>
              <a:t>: Often appears before age 2; may be linked to genetic syndromes.</a:t>
            </a:r>
          </a:p>
          <a:p>
            <a:pPr lvl="1"/>
            <a:r>
              <a:rPr lang="en-US" sz="1800" b="1" dirty="0">
                <a:latin typeface="Palatino Linotype" pitchFamily="18" charset="0"/>
              </a:rPr>
              <a:t>Praecox</a:t>
            </a:r>
            <a:r>
              <a:rPr lang="en-US" sz="1800" dirty="0">
                <a:latin typeface="Palatino Linotype" pitchFamily="18" charset="0"/>
              </a:rPr>
              <a:t>: Most common form (94%), onset during childhood/teenage; 10:1 female predominance.</a:t>
            </a:r>
          </a:p>
          <a:p>
            <a:pPr lvl="1"/>
            <a:r>
              <a:rPr lang="en-US" sz="1800" b="1" dirty="0" err="1">
                <a:latin typeface="Palatino Linotype" pitchFamily="18" charset="0"/>
              </a:rPr>
              <a:t>Tarda</a:t>
            </a:r>
            <a:r>
              <a:rPr lang="en-US" sz="1800" dirty="0">
                <a:latin typeface="Palatino Linotype" pitchFamily="18" charset="0"/>
              </a:rPr>
              <a:t>: Less common (&lt;10%); onset post age 35.</a:t>
            </a:r>
          </a:p>
          <a:p>
            <a:r>
              <a:rPr lang="en-US" sz="2000" b="1" dirty="0">
                <a:latin typeface="Palatino Linotype" pitchFamily="18" charset="0"/>
              </a:rPr>
              <a:t>Secondary Lymphedema</a:t>
            </a:r>
            <a:r>
              <a:rPr lang="en-US" sz="2000" dirty="0">
                <a:latin typeface="Palatino Linotype" pitchFamily="18" charset="0"/>
              </a:rPr>
              <a:t>: More common than primary.</a:t>
            </a:r>
          </a:p>
          <a:p>
            <a:pPr lvl="1"/>
            <a:r>
              <a:rPr lang="en-US" sz="1800" b="1" dirty="0">
                <a:latin typeface="Palatino Linotype" pitchFamily="18" charset="0"/>
              </a:rPr>
              <a:t>Causes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Axillary node dissection (most common in the US).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Radiation, trauma, infection, malignancy.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Globally: </a:t>
            </a:r>
            <a:r>
              <a:rPr lang="en-US" sz="1600" dirty="0" err="1">
                <a:latin typeface="Palatino Linotype" pitchFamily="18" charset="0"/>
              </a:rPr>
              <a:t>Filariasis</a:t>
            </a:r>
            <a:r>
              <a:rPr lang="en-US" sz="1600" dirty="0">
                <a:latin typeface="Palatino Linotype" pitchFamily="18" charset="0"/>
              </a:rPr>
              <a:t> and </a:t>
            </a:r>
            <a:r>
              <a:rPr lang="en-US" sz="1600" dirty="0" err="1">
                <a:latin typeface="Palatino Linotype" pitchFamily="18" charset="0"/>
              </a:rPr>
              <a:t>podoconiosis</a:t>
            </a:r>
            <a:r>
              <a:rPr lang="en-US" sz="1600" dirty="0">
                <a:latin typeface="Palatino Linotype" pitchFamily="18" charset="0"/>
              </a:rPr>
              <a:t> due to barefoot exposure to volcanic soil minerals.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322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Upper Extremity Venous Anatomy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800600"/>
          </a:xfrm>
        </p:spPr>
        <p:txBody>
          <a:bodyPr>
            <a:normAutofit lnSpcReduction="10000"/>
          </a:bodyPr>
          <a:lstStyle/>
          <a:p>
            <a:r>
              <a:rPr lang="en-US" sz="1800" b="1" dirty="0" smtClean="0">
                <a:latin typeface="Palatino Linotype" pitchFamily="18" charset="0"/>
              </a:rPr>
              <a:t>Deep </a:t>
            </a:r>
            <a:r>
              <a:rPr lang="en-US" sz="1800" b="1" dirty="0">
                <a:latin typeface="Palatino Linotype" pitchFamily="18" charset="0"/>
              </a:rPr>
              <a:t>Veins: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Origin: Deep digital veins → palmar venous arches.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Path: Paired radial &amp; ulnar veins → brachial veins → axillary vein.</a:t>
            </a:r>
          </a:p>
          <a:p>
            <a:r>
              <a:rPr lang="en-US" sz="1800" b="1" dirty="0">
                <a:latin typeface="Palatino Linotype" pitchFamily="18" charset="0"/>
              </a:rPr>
              <a:t>Superficial Veins: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800" b="1" dirty="0">
                <a:latin typeface="Palatino Linotype" pitchFamily="18" charset="0"/>
              </a:rPr>
              <a:t>Cephalic Vein:</a:t>
            </a:r>
            <a:r>
              <a:rPr lang="en-US" sz="1800" dirty="0">
                <a:latin typeface="Palatino Linotype" pitchFamily="18" charset="0"/>
              </a:rPr>
              <a:t> Begins at lateral wrist, terminates in </a:t>
            </a:r>
            <a:r>
              <a:rPr lang="en-US" sz="1800" dirty="0" err="1">
                <a:latin typeface="Palatino Linotype" pitchFamily="18" charset="0"/>
              </a:rPr>
              <a:t>infraclavicular</a:t>
            </a:r>
            <a:r>
              <a:rPr lang="en-US" sz="1800" dirty="0">
                <a:latin typeface="Palatino Linotype" pitchFamily="18" charset="0"/>
              </a:rPr>
              <a:t> fossa, joins axillary vein.</a:t>
            </a:r>
          </a:p>
          <a:p>
            <a:pPr lvl="1"/>
            <a:r>
              <a:rPr lang="en-US" sz="1800" b="1" dirty="0" err="1">
                <a:latin typeface="Palatino Linotype" pitchFamily="18" charset="0"/>
              </a:rPr>
              <a:t>Basilic</a:t>
            </a:r>
            <a:r>
              <a:rPr lang="en-US" sz="1800" b="1" dirty="0">
                <a:latin typeface="Palatino Linotype" pitchFamily="18" charset="0"/>
              </a:rPr>
              <a:t> Vein:</a:t>
            </a:r>
            <a:r>
              <a:rPr lang="en-US" sz="1800" dirty="0">
                <a:latin typeface="Palatino Linotype" pitchFamily="18" charset="0"/>
              </a:rPr>
              <a:t> Runs medially, joins deep brachial veins → axillary vein.</a:t>
            </a:r>
          </a:p>
          <a:p>
            <a:r>
              <a:rPr lang="en-US" sz="1800" b="1" dirty="0">
                <a:latin typeface="Palatino Linotype" pitchFamily="18" charset="0"/>
              </a:rPr>
              <a:t>Major Junctions: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Median </a:t>
            </a:r>
            <a:r>
              <a:rPr lang="en-US" sz="1800" dirty="0" err="1">
                <a:latin typeface="Palatino Linotype" pitchFamily="18" charset="0"/>
              </a:rPr>
              <a:t>antecubital</a:t>
            </a:r>
            <a:r>
              <a:rPr lang="en-US" sz="1800" dirty="0">
                <a:latin typeface="Palatino Linotype" pitchFamily="18" charset="0"/>
              </a:rPr>
              <a:t> vein: Connects cephalic &amp; </a:t>
            </a:r>
            <a:r>
              <a:rPr lang="en-US" sz="1800" dirty="0" err="1">
                <a:latin typeface="Palatino Linotype" pitchFamily="18" charset="0"/>
              </a:rPr>
              <a:t>basilic</a:t>
            </a:r>
            <a:r>
              <a:rPr lang="en-US" sz="1800" dirty="0">
                <a:latin typeface="Palatino Linotype" pitchFamily="18" charset="0"/>
              </a:rPr>
              <a:t> at elbow.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Axillary → </a:t>
            </a:r>
            <a:r>
              <a:rPr lang="en-US" sz="1800" dirty="0" err="1">
                <a:latin typeface="Palatino Linotype" pitchFamily="18" charset="0"/>
              </a:rPr>
              <a:t>Subclavian</a:t>
            </a:r>
            <a:r>
              <a:rPr lang="en-US" sz="1800" dirty="0">
                <a:latin typeface="Palatino Linotype" pitchFamily="18" charset="0"/>
              </a:rPr>
              <a:t> → Brachiocephalic vein.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Brachiocephalic veins join → Superior vena cava → Right atrium.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83664"/>
            <a:ext cx="2743200" cy="310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4061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Diagnosis and Characteristics of Lymphedema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Diagnosis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Primarily based on history and physical examination.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Common symptoms: Heaviness, fatigue, swelling increasing through the day.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Notable observations: Foot swelling with squared-off toes; skin never completely normalizes.</a:t>
            </a:r>
          </a:p>
          <a:p>
            <a:r>
              <a:rPr lang="en-US" b="1" dirty="0">
                <a:latin typeface="Palatino Linotype" pitchFamily="18" charset="0"/>
              </a:rPr>
              <a:t>Advanced Indicators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Hyperkeratosis.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Lymph-filled vesicles and fluid weeping.</a:t>
            </a:r>
          </a:p>
          <a:p>
            <a:r>
              <a:rPr lang="en-US" b="1" dirty="0">
                <a:latin typeface="Palatino Linotype" pitchFamily="18" charset="0"/>
              </a:rPr>
              <a:t>Complications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Recurrent cellulitis → further lymphatic damage.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Clinical cellulitis spectrum: Mild erythema to severe systemic toxicity.</a:t>
            </a:r>
          </a:p>
          <a:p>
            <a:r>
              <a:rPr lang="en-US" b="1" dirty="0">
                <a:latin typeface="Palatino Linotype" pitchFamily="18" charset="0"/>
              </a:rPr>
              <a:t>Differential Diagnosis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Venous insufficiency: Gaiter region </a:t>
            </a:r>
            <a:r>
              <a:rPr lang="en-US" dirty="0" err="1">
                <a:latin typeface="Palatino Linotype" pitchFamily="18" charset="0"/>
              </a:rPr>
              <a:t>lipodermatosclerosis</a:t>
            </a:r>
            <a:r>
              <a:rPr lang="en-US" dirty="0">
                <a:latin typeface="Palatino Linotype" pitchFamily="18" charset="0"/>
              </a:rPr>
              <a:t>, skin ulceration, varicose veins.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Bilateral pitting edema: Often due to heart failure, renal failure, or </a:t>
            </a:r>
            <a:r>
              <a:rPr lang="en-US" dirty="0" err="1">
                <a:latin typeface="Palatino Linotype" pitchFamily="18" charset="0"/>
              </a:rPr>
              <a:t>hypoproteinemia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6446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Radiologic Diagnosis of Lymphedema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Duplex Ultrasound (DUS)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Helps differentiate lymphedema from venous insufficiency.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Detects venous thrombosis or reflux potentially causing edema.</a:t>
            </a:r>
          </a:p>
          <a:p>
            <a:r>
              <a:rPr lang="en-US" b="1" dirty="0" err="1">
                <a:latin typeface="Palatino Linotype" pitchFamily="18" charset="0"/>
              </a:rPr>
              <a:t>Lymphoscintigraphy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Uses radiolabeled sulfur colloid injected </a:t>
            </a:r>
            <a:r>
              <a:rPr lang="en-US" dirty="0" err="1">
                <a:latin typeface="Palatino Linotype" pitchFamily="18" charset="0"/>
              </a:rPr>
              <a:t>subdermally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Monitored with gamma camera for lymphatic transport.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Normal: Tracer in inguinal region in 15-60 </a:t>
            </a:r>
            <a:r>
              <a:rPr lang="en-US" dirty="0" err="1">
                <a:latin typeface="Palatino Linotype" pitchFamily="18" charset="0"/>
              </a:rPr>
              <a:t>mins</a:t>
            </a:r>
            <a:r>
              <a:rPr lang="en-US" dirty="0">
                <a:latin typeface="Palatino Linotype" pitchFamily="18" charset="0"/>
              </a:rPr>
              <a:t>; Pelvic and abdominal nodes in 3 hrs.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Lymphedema: Delayed transport, cutaneous collaterals, localized reduced uptake.</a:t>
            </a:r>
          </a:p>
          <a:p>
            <a:r>
              <a:rPr lang="en-US" b="1" dirty="0">
                <a:latin typeface="Palatino Linotype" pitchFamily="18" charset="0"/>
              </a:rPr>
              <a:t>Lymphangiography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Visualizes </a:t>
            </a:r>
            <a:r>
              <a:rPr lang="en-US" dirty="0" err="1">
                <a:latin typeface="Palatino Linotype" pitchFamily="18" charset="0"/>
              </a:rPr>
              <a:t>lymphatics</a:t>
            </a:r>
            <a:r>
              <a:rPr lang="en-US" dirty="0">
                <a:latin typeface="Palatino Linotype" pitchFamily="18" charset="0"/>
              </a:rPr>
              <a:t> via colored dye injection.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Lymphatic segment </a:t>
            </a:r>
            <a:r>
              <a:rPr lang="en-US" dirty="0" err="1">
                <a:latin typeface="Palatino Linotype" pitchFamily="18" charset="0"/>
              </a:rPr>
              <a:t>cannulated</a:t>
            </a:r>
            <a:r>
              <a:rPr lang="en-US" dirty="0">
                <a:latin typeface="Palatino Linotype" pitchFamily="18" charset="0"/>
              </a:rPr>
              <a:t> and injected with oil-based dye.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Used for </a:t>
            </a:r>
            <a:r>
              <a:rPr lang="en-US" dirty="0" err="1">
                <a:latin typeface="Palatino Linotype" pitchFamily="18" charset="0"/>
              </a:rPr>
              <a:t>lymphangiectasia</a:t>
            </a:r>
            <a:r>
              <a:rPr lang="en-US" dirty="0">
                <a:latin typeface="Palatino Linotype" pitchFamily="18" charset="0"/>
              </a:rPr>
              <a:t>, lymphatic fistulas, or </a:t>
            </a:r>
            <a:r>
              <a:rPr lang="en-US" dirty="0" err="1">
                <a:latin typeface="Palatino Linotype" pitchFamily="18" charset="0"/>
              </a:rPr>
              <a:t>microvascular</a:t>
            </a:r>
            <a:r>
              <a:rPr lang="en-US" dirty="0">
                <a:latin typeface="Palatino Linotype" pitchFamily="18" charset="0"/>
              </a:rPr>
              <a:t> reconstruction considerations.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6509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Management of Lymphedema: Compression Garments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Lymphedema Overview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No cure, but controllable.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Aims: Minimize swelling, prevent infections, and improve comfort.</a:t>
            </a:r>
          </a:p>
          <a:p>
            <a:r>
              <a:rPr lang="en-US" b="1" dirty="0">
                <a:latin typeface="Palatino Linotype" pitchFamily="18" charset="0"/>
              </a:rPr>
              <a:t>Compression Garments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Reduces swelling by limiting edema accumulation.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Associated with long-term maintenance of reduced limb size.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Protects against elevated intrinsic pressures &amp; external trauma.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Compression: 20-60 mmHg; Custom or prefabricated.</a:t>
            </a:r>
          </a:p>
          <a:p>
            <a:pPr lvl="1"/>
            <a:r>
              <a:rPr lang="en-US" dirty="0">
                <a:latin typeface="Palatino Linotype" pitchFamily="18" charset="0"/>
              </a:rPr>
              <a:t>Wear: During waking hours; Replace every 6 months.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62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Lymphedema Management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err="1">
                <a:latin typeface="Palatino Linotype" pitchFamily="18" charset="0"/>
              </a:rPr>
              <a:t>Bedrest</a:t>
            </a:r>
            <a:r>
              <a:rPr lang="en-US" b="1" dirty="0">
                <a:latin typeface="Palatino Linotype" pitchFamily="18" charset="0"/>
              </a:rPr>
              <a:t> and Leg Elevation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Adjunct therapy; minimizes day-time interference.</a:t>
            </a:r>
          </a:p>
          <a:p>
            <a:r>
              <a:rPr lang="en-US" b="1" dirty="0">
                <a:latin typeface="Palatino Linotype" pitchFamily="18" charset="0"/>
              </a:rPr>
              <a:t>Intermittent Pneumatic Compression (IPC)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Used 4-6 hours/day when supine.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Pressure: 30-60 mmHg; maintains volume reduction with stockings.</a:t>
            </a:r>
          </a:p>
          <a:p>
            <a:r>
              <a:rPr lang="en-US" b="1" dirty="0">
                <a:latin typeface="Palatino Linotype" pitchFamily="18" charset="0"/>
              </a:rPr>
              <a:t>Lymphatic Massage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Manual lymphatic drainage; reduces edema and infections.</a:t>
            </a:r>
          </a:p>
          <a:p>
            <a:r>
              <a:rPr lang="en-US" b="1" dirty="0">
                <a:latin typeface="Palatino Linotype" pitchFamily="18" charset="0"/>
              </a:rPr>
              <a:t>Antibiotic Therapy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Targets: Staphylococcus and </a:t>
            </a:r>
            <a:r>
              <a:rPr lang="el-GR" dirty="0">
                <a:latin typeface="Palatino Linotype" pitchFamily="18" charset="0"/>
              </a:rPr>
              <a:t>β-</a:t>
            </a:r>
            <a:r>
              <a:rPr lang="en-US" dirty="0">
                <a:latin typeface="Palatino Linotype" pitchFamily="18" charset="0"/>
              </a:rPr>
              <a:t>hemolytic Streptococcus.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Aggressive therapy for early signs of cellulitis.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Monthly injections for recurrent cellulitis.</a:t>
            </a:r>
          </a:p>
          <a:p>
            <a:r>
              <a:rPr lang="en-US" b="1" dirty="0">
                <a:latin typeface="Palatino Linotype" pitchFamily="18" charset="0"/>
              </a:rPr>
              <a:t>Surgery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dirty="0">
                <a:latin typeface="Palatino Linotype" pitchFamily="18" charset="0"/>
              </a:rPr>
              <a:t>Excisional: removes edematous tissue.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Microsurgical: creates anastomosis; theoretical drainage improvement.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Operative therapy: limited global acceptance and potential risks.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52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Venous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Clinical Evaluation Basics: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Begin with detailed history &amp; physical examination.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Risk factors: Age, VTE history, trauma, obesity, pregnancy, postoperative state, etc.</a:t>
            </a:r>
          </a:p>
          <a:p>
            <a:r>
              <a:rPr lang="en-US" b="1" dirty="0">
                <a:latin typeface="Palatino Linotype" pitchFamily="18" charset="0"/>
              </a:rPr>
              <a:t>Physical Signs: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Visible or palpable variations.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Superficial veins prominent in lean athletic persons; less obvious in obese.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Deep veins inferred indirectly from clinical findings.</a:t>
            </a:r>
          </a:p>
          <a:p>
            <a:r>
              <a:rPr lang="en-US" b="1" dirty="0">
                <a:latin typeface="Palatino Linotype" pitchFamily="18" charset="0"/>
              </a:rPr>
              <a:t>Chronic Venous Insufficiency (CVI) Indicators: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Edematous legs; skin changes like eczema, dermatitis.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Ulceration, especially near medial malleolus.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Fibrosis, hemosiderin deposition.</a:t>
            </a:r>
          </a:p>
          <a:p>
            <a:r>
              <a:rPr lang="en-US" b="1" dirty="0">
                <a:latin typeface="Palatino Linotype" pitchFamily="18" charset="0"/>
              </a:rPr>
              <a:t>Historical Test: </a:t>
            </a:r>
            <a:r>
              <a:rPr lang="en-US" b="1" dirty="0" err="1">
                <a:latin typeface="Palatino Linotype" pitchFamily="18" charset="0"/>
              </a:rPr>
              <a:t>Trendelenburg’s</a:t>
            </a:r>
            <a:r>
              <a:rPr lang="en-US" b="1" dirty="0">
                <a:latin typeface="Palatino Linotype" pitchFamily="18" charset="0"/>
              </a:rPr>
              <a:t> Test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Checks for incompetent valves in venous systems.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Supplanted by objective noninvasive vascular tests.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970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83" y="228600"/>
            <a:ext cx="383222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"/>
            <a:ext cx="322262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07" y="3962400"/>
            <a:ext cx="46767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58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Venous System Evaluation: Noninvasive vs. Invasive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>
                <a:latin typeface="Palatino Linotype" pitchFamily="18" charset="0"/>
              </a:rPr>
              <a:t>Noninvasive Evaluation: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Traditional: </a:t>
            </a:r>
            <a:r>
              <a:rPr lang="en-US" dirty="0" err="1">
                <a:latin typeface="Palatino Linotype" pitchFamily="18" charset="0"/>
              </a:rPr>
              <a:t>Plethysmographic</a:t>
            </a:r>
            <a:r>
              <a:rPr lang="en-US" dirty="0">
                <a:latin typeface="Palatino Linotype" pitchFamily="18" charset="0"/>
              </a:rPr>
              <a:t> techniques.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Modern Standard: Duplex ultrasonography (DUS) with color flow imaging.</a:t>
            </a:r>
          </a:p>
          <a:p>
            <a:pPr lvl="2"/>
            <a:r>
              <a:rPr lang="en-US" dirty="0">
                <a:latin typeface="Palatino Linotype" pitchFamily="18" charset="0"/>
              </a:rPr>
              <a:t>High sensitivity &amp; specificity for DVT.</a:t>
            </a:r>
          </a:p>
          <a:p>
            <a:pPr lvl="2"/>
            <a:r>
              <a:rPr lang="en-US" dirty="0">
                <a:latin typeface="Palatino Linotype" pitchFamily="18" charset="0"/>
              </a:rPr>
              <a:t>Documents </a:t>
            </a:r>
            <a:r>
              <a:rPr lang="en-US" dirty="0" err="1">
                <a:latin typeface="Palatino Linotype" pitchFamily="18" charset="0"/>
              </a:rPr>
              <a:t>valvular</a:t>
            </a:r>
            <a:r>
              <a:rPr lang="en-US" dirty="0">
                <a:latin typeface="Palatino Linotype" pitchFamily="18" charset="0"/>
              </a:rPr>
              <a:t> reflux and venous obstruction.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Alternatives: MRV &amp; CT venography for pelvic and intra-abdominal veins.</a:t>
            </a:r>
          </a:p>
          <a:p>
            <a:r>
              <a:rPr lang="en-US" b="1" dirty="0">
                <a:latin typeface="Palatino Linotype" pitchFamily="18" charset="0"/>
              </a:rPr>
              <a:t>Invasive Evaluation: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Becoming selective due to noninvasive technique accuracy.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Techniques: Venography &amp; intravascular ultrasound (IVUS).</a:t>
            </a:r>
          </a:p>
          <a:p>
            <a:pPr lvl="2"/>
            <a:r>
              <a:rPr lang="en-US" dirty="0">
                <a:latin typeface="Palatino Linotype" pitchFamily="18" charset="0"/>
              </a:rPr>
              <a:t>Venography: Identifies obstructions and reflux in veins.</a:t>
            </a:r>
          </a:p>
          <a:p>
            <a:pPr lvl="2"/>
            <a:r>
              <a:rPr lang="en-US" dirty="0">
                <a:latin typeface="Palatino Linotype" pitchFamily="18" charset="0"/>
              </a:rPr>
              <a:t>IVUS: Detects iliac vein obstruction; accessed via common femoral vein.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Complications:</a:t>
            </a:r>
          </a:p>
          <a:p>
            <a:pPr lvl="2"/>
            <a:r>
              <a:rPr lang="en-US" dirty="0">
                <a:latin typeface="Palatino Linotype" pitchFamily="18" charset="0"/>
              </a:rPr>
              <a:t>Venography: Pain, thrombosis, hematoma, allergic reactions, renal failure risk.</a:t>
            </a:r>
          </a:p>
          <a:p>
            <a:pPr lvl="2"/>
            <a:r>
              <a:rPr lang="en-US" dirty="0">
                <a:latin typeface="Palatino Linotype" pitchFamily="18" charset="0"/>
              </a:rPr>
              <a:t>IVUS: Access site complications, catheter costs.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25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Venous Thromboembolism (VTE): Epidemiology, Risk, &amp; Prevention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Epidemiology: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VTE: Major U.S. health concern with &gt;600,000 cases/year.</a:t>
            </a:r>
          </a:p>
          <a:p>
            <a:pPr lvl="1"/>
            <a:r>
              <a:rPr lang="en-US" dirty="0">
                <a:latin typeface="Palatino Linotype" pitchFamily="18" charset="0"/>
              </a:rPr>
              <a:t>20% diagnosed within 3 months post-surgery.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6% DVT and 12% PE cases result in death within a month.</a:t>
            </a:r>
          </a:p>
          <a:p>
            <a:r>
              <a:rPr lang="en-US" b="1" dirty="0">
                <a:latin typeface="Palatino Linotype" pitchFamily="18" charset="0"/>
              </a:rPr>
              <a:t>Virchow's Triad</a:t>
            </a:r>
            <a:r>
              <a:rPr lang="en-US" dirty="0">
                <a:latin typeface="Palatino Linotype" pitchFamily="18" charset="0"/>
              </a:rPr>
              <a:t> (1862) - VTE Causes:</a:t>
            </a:r>
          </a:p>
          <a:p>
            <a:pPr lvl="1"/>
            <a:r>
              <a:rPr lang="en-US" dirty="0">
                <a:latin typeface="Palatino Linotype" pitchFamily="18" charset="0"/>
              </a:rPr>
              <a:t>Stasis of blood flow.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Endothelial damage.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Hypercoagulability.</a:t>
            </a:r>
          </a:p>
          <a:p>
            <a:r>
              <a:rPr lang="en-US" b="1" dirty="0">
                <a:latin typeface="Palatino Linotype" pitchFamily="18" charset="0"/>
              </a:rPr>
              <a:t>Common Risk Factors: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Older age, hospitalization, surgery, immobilization, hormonal therapy, prior VTE, malignancy, obesity, trauma, travel, varicose veins.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Genetic: Factor V Leiden mutation, </a:t>
            </a:r>
            <a:r>
              <a:rPr lang="en-US" dirty="0" err="1">
                <a:latin typeface="Palatino Linotype" pitchFamily="18" charset="0"/>
              </a:rPr>
              <a:t>antithrombin</a:t>
            </a:r>
            <a:r>
              <a:rPr lang="en-US" dirty="0">
                <a:latin typeface="Palatino Linotype" pitchFamily="18" charset="0"/>
              </a:rPr>
              <a:t>/protein deficiencies.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Anatomic: May-</a:t>
            </a:r>
            <a:r>
              <a:rPr lang="en-US" dirty="0" err="1">
                <a:latin typeface="Palatino Linotype" pitchFamily="18" charset="0"/>
              </a:rPr>
              <a:t>Thurner</a:t>
            </a:r>
            <a:r>
              <a:rPr lang="en-US" dirty="0">
                <a:latin typeface="Palatino Linotype" pitchFamily="18" charset="0"/>
              </a:rPr>
              <a:t> syndrome.</a:t>
            </a:r>
          </a:p>
          <a:p>
            <a:r>
              <a:rPr lang="en-US" b="1" dirty="0">
                <a:latin typeface="Palatino Linotype" pitchFamily="18" charset="0"/>
              </a:rPr>
              <a:t>Prevention: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Preoperative VTE risk assessment standard.</a:t>
            </a:r>
          </a:p>
          <a:p>
            <a:pPr lvl="1"/>
            <a:r>
              <a:rPr lang="en-US" dirty="0">
                <a:latin typeface="Palatino Linotype" pitchFamily="18" charset="0"/>
              </a:rPr>
              <a:t>Risk scores: Rogers &amp; </a:t>
            </a:r>
            <a:r>
              <a:rPr lang="en-US" dirty="0" err="1">
                <a:latin typeface="Palatino Linotype" pitchFamily="18" charset="0"/>
              </a:rPr>
              <a:t>Caprini</a:t>
            </a:r>
            <a:r>
              <a:rPr lang="en-US" dirty="0">
                <a:latin typeface="Palatino Linotype" pitchFamily="18" charset="0"/>
              </a:rPr>
              <a:t> scores for prophylactic anticoagulation.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ACCP Guidelines for VTE prevention in non-orthopedic surgical patients.</a:t>
            </a:r>
          </a:p>
        </p:txBody>
      </p:sp>
    </p:spTree>
    <p:extLst>
      <p:ext uri="{BB962C8B-B14F-4D97-AF65-F5344CB8AC3E}">
        <p14:creationId xmlns:p14="http://schemas.microsoft.com/office/powerpoint/2010/main" val="2989109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Diagnosis of Deep Vein Thrombosis (DVT)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latin typeface="Palatino Linotype" pitchFamily="18" charset="0"/>
              </a:rPr>
              <a:t>Initial Clinical Evaluation: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DVT often begins in areas of stasis e.g., </a:t>
            </a:r>
            <a:r>
              <a:rPr lang="en-US" dirty="0" err="1">
                <a:latin typeface="Palatino Linotype" pitchFamily="18" charset="0"/>
              </a:rPr>
              <a:t>soleal</a:t>
            </a:r>
            <a:r>
              <a:rPr lang="en-US" dirty="0">
                <a:latin typeface="Palatino Linotype" pitchFamily="18" charset="0"/>
              </a:rPr>
              <a:t> sinus vein.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Proximal DVT without </a:t>
            </a:r>
            <a:r>
              <a:rPr lang="en-US" dirty="0" err="1">
                <a:latin typeface="Palatino Linotype" pitchFamily="18" charset="0"/>
              </a:rPr>
              <a:t>tibial</a:t>
            </a:r>
            <a:r>
              <a:rPr lang="en-US" dirty="0">
                <a:latin typeface="Palatino Linotype" pitchFamily="18" charset="0"/>
              </a:rPr>
              <a:t> vein thrombosis is rare.</a:t>
            </a:r>
          </a:p>
          <a:p>
            <a:pPr lvl="1"/>
            <a:r>
              <a:rPr lang="en-US" dirty="0">
                <a:latin typeface="Palatino Linotype" pitchFamily="18" charset="0"/>
              </a:rPr>
              <a:t>Early symptoms can be non-specific or absent.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Clinical findings unreliable; ≤50% diagnosed accurately through symptoms alone.</a:t>
            </a:r>
          </a:p>
          <a:p>
            <a:r>
              <a:rPr lang="en-US" b="1" dirty="0">
                <a:latin typeface="Palatino Linotype" pitchFamily="18" charset="0"/>
              </a:rPr>
              <a:t>Clinical Manifestations: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b="1" dirty="0" err="1">
                <a:latin typeface="Palatino Linotype" pitchFamily="18" charset="0"/>
              </a:rPr>
              <a:t>Phlegmasia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>
                <a:latin typeface="Palatino Linotype" pitchFamily="18" charset="0"/>
              </a:rPr>
              <a:t>Cerulea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>
                <a:latin typeface="Palatino Linotype" pitchFamily="18" charset="0"/>
              </a:rPr>
              <a:t>Dolens</a:t>
            </a:r>
            <a:r>
              <a:rPr lang="en-US" b="1" dirty="0">
                <a:latin typeface="Palatino Linotype" pitchFamily="18" charset="0"/>
              </a:rPr>
              <a:t>:</a:t>
            </a:r>
            <a:r>
              <a:rPr lang="en-US" dirty="0">
                <a:latin typeface="Palatino Linotype" pitchFamily="18" charset="0"/>
              </a:rPr>
              <a:t> Pain, edema, and cyanosis.</a:t>
            </a:r>
          </a:p>
          <a:p>
            <a:pPr lvl="1"/>
            <a:r>
              <a:rPr lang="en-US" b="1" dirty="0" err="1">
                <a:latin typeface="Palatino Linotype" pitchFamily="18" charset="0"/>
              </a:rPr>
              <a:t>Phlegmasia</a:t>
            </a:r>
            <a:r>
              <a:rPr lang="en-US" b="1" dirty="0">
                <a:latin typeface="Palatino Linotype" pitchFamily="18" charset="0"/>
              </a:rPr>
              <a:t> Alba </a:t>
            </a:r>
            <a:r>
              <a:rPr lang="en-US" b="1" dirty="0" err="1">
                <a:latin typeface="Palatino Linotype" pitchFamily="18" charset="0"/>
              </a:rPr>
              <a:t>Dolens</a:t>
            </a:r>
            <a:r>
              <a:rPr lang="en-US" b="1" dirty="0">
                <a:latin typeface="Palatino Linotype" pitchFamily="18" charset="0"/>
              </a:rPr>
              <a:t>:</a:t>
            </a:r>
            <a:r>
              <a:rPr lang="en-US" dirty="0">
                <a:latin typeface="Palatino Linotype" pitchFamily="18" charset="0"/>
              </a:rPr>
              <a:t> Pain, severe edema, paleness due to arterial insufficiency.</a:t>
            </a:r>
          </a:p>
          <a:p>
            <a:pPr lvl="1"/>
            <a:r>
              <a:rPr lang="en-US" dirty="0">
                <a:latin typeface="Palatino Linotype" pitchFamily="18" charset="0"/>
              </a:rPr>
              <a:t>Both can lead to venous gangrene and amputation.</a:t>
            </a:r>
          </a:p>
          <a:p>
            <a:r>
              <a:rPr lang="en-US" b="1" dirty="0">
                <a:latin typeface="Palatino Linotype" pitchFamily="18" charset="0"/>
              </a:rPr>
              <a:t>Duplex Ultrasound (DUS) Evaluation: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dirty="0">
                <a:latin typeface="Palatino Linotype" pitchFamily="18" charset="0"/>
              </a:rPr>
              <a:t>Primary test for </a:t>
            </a:r>
            <a:r>
              <a:rPr lang="en-US" dirty="0" err="1">
                <a:latin typeface="Palatino Linotype" pitchFamily="18" charset="0"/>
              </a:rPr>
              <a:t>infrainguinal</a:t>
            </a:r>
            <a:r>
              <a:rPr lang="en-US" dirty="0">
                <a:latin typeface="Palatino Linotype" pitchFamily="18" charset="0"/>
              </a:rPr>
              <a:t> DVT detection.</a:t>
            </a:r>
          </a:p>
          <a:p>
            <a:pPr lvl="1"/>
            <a:r>
              <a:rPr lang="en-US" dirty="0">
                <a:latin typeface="Palatino Linotype" pitchFamily="18" charset="0"/>
              </a:rPr>
              <a:t>Combines B-mode ultrasound with pulsed Doppler.</a:t>
            </a:r>
          </a:p>
          <a:p>
            <a:pPr lvl="1"/>
            <a:r>
              <a:rPr lang="en-US" dirty="0">
                <a:latin typeface="Palatino Linotype" pitchFamily="18" charset="0"/>
              </a:rPr>
              <a:t>95% sensitivity and specificity in symptomatic patients.</a:t>
            </a:r>
          </a:p>
          <a:p>
            <a:pPr lvl="1"/>
            <a:r>
              <a:rPr lang="en-US" dirty="0">
                <a:latin typeface="Palatino Linotype" pitchFamily="18" charset="0"/>
              </a:rPr>
              <a:t>Key findings: lack of spontaneous flow, inability to compress vein, loss of respiratory flow variation.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900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</TotalTime>
  <Words>4378</Words>
  <Application>Microsoft Office PowerPoint</Application>
  <PresentationFormat>On-screen Show (4:3)</PresentationFormat>
  <Paragraphs>509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Adjacency</vt:lpstr>
      <vt:lpstr>Venous and Lymphatic Disease</vt:lpstr>
      <vt:lpstr>Venous Anatomy &amp; Function</vt:lpstr>
      <vt:lpstr>Anatomy of Lower Extremity Veins</vt:lpstr>
      <vt:lpstr>Upper Extremity Venous Anatomy</vt:lpstr>
      <vt:lpstr>Evaluation of the Venous System</vt:lpstr>
      <vt:lpstr>PowerPoint Presentation</vt:lpstr>
      <vt:lpstr>Venous System Evaluation: Noninvasive vs. Invasive</vt:lpstr>
      <vt:lpstr>Venous Thromboembolism (VTE): Epidemiology, Risk, &amp; Prevention</vt:lpstr>
      <vt:lpstr>Diagnosis of Deep Vein Thrombosis (DVT)</vt:lpstr>
      <vt:lpstr>Diagnosis of Deep Vein Thrombosis (DVT)</vt:lpstr>
      <vt:lpstr>VTE Treatment: Focus on Antithrombotic Therapy</vt:lpstr>
      <vt:lpstr>VTE Treatment: Focus on Antithrombotic Therapy</vt:lpstr>
      <vt:lpstr>VTE Treatment</vt:lpstr>
      <vt:lpstr>VTE Treatment: Vitamin K antagonists</vt:lpstr>
      <vt:lpstr>Thrombolysis in Proximal DVT</vt:lpstr>
      <vt:lpstr>Inferior Vena Caval (IVC) Filters</vt:lpstr>
      <vt:lpstr>Operative Venous Thrombectomy</vt:lpstr>
      <vt:lpstr>VTE Prophylaxis</vt:lpstr>
      <vt:lpstr>Superficial Vein Thrombophlebitis (SVT)</vt:lpstr>
      <vt:lpstr>Superficial Vein Thrombophlebitis (SVT)</vt:lpstr>
      <vt:lpstr>Treatment Approaches for SVT</vt:lpstr>
      <vt:lpstr>Upper Extremity Vein Thrombosis</vt:lpstr>
      <vt:lpstr>Upper Extremity Vein Thrombosis (ASVT) Overview</vt:lpstr>
      <vt:lpstr>Mesenteric Vein Thrombosis</vt:lpstr>
      <vt:lpstr>Mesenteric Vein Thrombosis (MVT): Overview and Management</vt:lpstr>
      <vt:lpstr>Varicose Veins</vt:lpstr>
      <vt:lpstr>Varicose Veins: Overview, Treatment, &amp; Sclerotherapy</vt:lpstr>
      <vt:lpstr>Endovenous Ablation &amp; Surgical Interventions for Varicose Veins</vt:lpstr>
      <vt:lpstr>Chronic Venous Insufficiency</vt:lpstr>
      <vt:lpstr>Chronic Venous Insufficiency: Overview &amp; Impact</vt:lpstr>
      <vt:lpstr>Evaluating Chronic Venous Insufficiency (CVI)</vt:lpstr>
      <vt:lpstr>Duplex Ultrasound (DUS) in Evaluating Venous Reflux</vt:lpstr>
      <vt:lpstr>Nonoperative Management of CVI: Compression Therapy</vt:lpstr>
      <vt:lpstr>The Efficacy of Compression Therapy in CVI</vt:lpstr>
      <vt:lpstr>Apligraf: The Role of Bioengineered Skin in Venous Ulcer Treatment</vt:lpstr>
      <vt:lpstr>SEPS: Minimally Invasive Approach for Venous Ulcer Treatment</vt:lpstr>
      <vt:lpstr>Advances in Venous Ulcer Treatment: Superficial Surgery to Venous Stenting</vt:lpstr>
      <vt:lpstr>Lymphedema</vt:lpstr>
      <vt:lpstr>Understanding Lymphedema: Pathophysiology and Classification</vt:lpstr>
      <vt:lpstr>Diagnosis and Characteristics of Lymphedema</vt:lpstr>
      <vt:lpstr>Radiologic Diagnosis of Lymphedema</vt:lpstr>
      <vt:lpstr>Management of Lymphedema: Compression Garments</vt:lpstr>
      <vt:lpstr>Lymphedema Management Strategies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Venous and Lymphatic Disease</dc:title>
  <dc:creator>abc</dc:creator>
  <cp:lastModifiedBy>abc</cp:lastModifiedBy>
  <cp:revision>6</cp:revision>
  <dcterms:created xsi:type="dcterms:W3CDTF">2023-09-10T06:36:53Z</dcterms:created>
  <dcterms:modified xsi:type="dcterms:W3CDTF">2023-09-10T07:31:57Z</dcterms:modified>
</cp:coreProperties>
</file>